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72" r:id="rId16"/>
    <p:sldId id="273" r:id="rId17"/>
    <p:sldId id="268" r:id="rId18"/>
    <p:sldId id="269"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12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7" name="Group 10"/>
          <p:cNvGrpSpPr/>
          <p:nvPr/>
        </p:nvGrpSpPr>
        <p:grpSpPr>
          <a:xfrm>
            <a:off x="1" y="1"/>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19" y="1122363"/>
            <a:ext cx="6593681" cy="2387600"/>
          </a:xfrm>
        </p:spPr>
        <p:txBody>
          <a:bodyPr anchor="b">
            <a:normAutofit/>
          </a:bodyPr>
          <a:lstStyle>
            <a:lvl1pPr algn="l">
              <a:defRPr sz="4800"/>
            </a:lvl1pPr>
          </a:lstStyle>
          <a:p>
            <a:r>
              <a:rPr lang="fr-FR" smtClean="0"/>
              <a:t>Cliquez pour modifier le style du titre</a:t>
            </a:r>
            <a:endParaRPr lang="en-US" dirty="0"/>
          </a:p>
        </p:txBody>
      </p:sp>
      <p:sp>
        <p:nvSpPr>
          <p:cNvPr id="3" name="Subtitle 2"/>
          <p:cNvSpPr>
            <a:spLocks noGrp="1"/>
          </p:cNvSpPr>
          <p:nvPr>
            <p:ph type="subTitle" idx="1"/>
          </p:nvPr>
        </p:nvSpPr>
        <p:spPr>
          <a:xfrm>
            <a:off x="1407319"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a:xfrm>
            <a:off x="5308133" y="5410202"/>
            <a:ext cx="2057400" cy="365125"/>
          </a:xfrm>
        </p:spPr>
        <p:txBody>
          <a:bodyPr/>
          <a:lstStyle/>
          <a:p>
            <a:fld id="{A8B82E27-43C4-4E58-A3A9-C0EB0E5E2FD5}" type="datetimeFigureOut">
              <a:rPr lang="fr-FR" smtClean="0"/>
              <a:t>16/03/2023</a:t>
            </a:fld>
            <a:endParaRPr lang="fr-FR"/>
          </a:p>
        </p:txBody>
      </p:sp>
      <p:sp>
        <p:nvSpPr>
          <p:cNvPr id="5" name="Footer Placeholder 4"/>
          <p:cNvSpPr>
            <a:spLocks noGrp="1"/>
          </p:cNvSpPr>
          <p:nvPr>
            <p:ph type="ftr" sz="quarter" idx="11"/>
          </p:nvPr>
        </p:nvSpPr>
        <p:spPr>
          <a:xfrm>
            <a:off x="1407318" y="5410202"/>
            <a:ext cx="3843665" cy="365125"/>
          </a:xfrm>
        </p:spPr>
        <p:txBody>
          <a:bodyPr/>
          <a:lstStyle/>
          <a:p>
            <a:endParaRPr lang="fr-FR"/>
          </a:p>
        </p:txBody>
      </p:sp>
      <p:sp>
        <p:nvSpPr>
          <p:cNvPr id="6" name="Slide Number Placeholder 5"/>
          <p:cNvSpPr>
            <a:spLocks noGrp="1"/>
          </p:cNvSpPr>
          <p:nvPr>
            <p:ph type="sldNum" sz="quarter" idx="12"/>
          </p:nvPr>
        </p:nvSpPr>
        <p:spPr>
          <a:xfrm>
            <a:off x="7422684" y="5410200"/>
            <a:ext cx="578317" cy="365125"/>
          </a:xfrm>
        </p:spPr>
        <p:txBody>
          <a:bodyPr/>
          <a:lstStyle/>
          <a:p>
            <a:fld id="{2B1E1BAB-DFE1-4961-AB4C-75F3DBBAFCB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fr-FR" smtClean="0"/>
              <a:t>Cliquez pour modifier le style du titre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smtClean="0"/>
              <a:t>Cliquez sur l'icône pour ajouter une image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A8B82E27-43C4-4E58-A3A9-C0EB0E5E2FD5}" type="datetimeFigureOut">
              <a:rPr lang="fr-FR" smtClean="0"/>
              <a:t>16/03/2023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1E1BAB-DFE1-4961-AB4C-75F3DBBAFCB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fr-FR" smtClean="0"/>
              <a:t>Cliquez pour modifier le style du titre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A8B82E27-43C4-4E58-A3A9-C0EB0E5E2FD5}" type="datetimeFigureOut">
              <a:rPr lang="fr-FR" smtClean="0"/>
              <a:t>16/03/2023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1E1BAB-DFE1-4961-AB4C-75F3DBBAFCB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fr-FR" smtClean="0"/>
              <a:t>Cliquez pour modifier le style du titre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A8B82E27-43C4-4E58-A3A9-C0EB0E5E2FD5}" type="datetimeFigureOut">
              <a:rPr lang="fr-FR" smtClean="0"/>
              <a:t>16/03/2023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1E1BAB-DFE1-4961-AB4C-75F3DBBAFCB1}" type="slidenum">
              <a:rPr lang="fr-FR" smtClean="0"/>
              <a:t>‹N°›</a:t>
            </a:fld>
            <a:endParaRPr lang="fr-FR"/>
          </a:p>
        </p:txBody>
      </p:sp>
      <p:sp>
        <p:nvSpPr>
          <p:cNvPr id="60" name="TextBox 59"/>
          <p:cNvSpPr txBox="1"/>
          <p:nvPr/>
        </p:nvSpPr>
        <p:spPr>
          <a:xfrm>
            <a:off x="677634" y="73239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7903028"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fr-FR" smtClean="0"/>
              <a:t>Cliquez pour modifier le style du titre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A8B82E27-43C4-4E58-A3A9-C0EB0E5E2FD5}" type="datetimeFigureOut">
              <a:rPr lang="fr-FR" smtClean="0"/>
              <a:t>16/03/2023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1E1BAB-DFE1-4961-AB4C-75F3DBBAFCB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fr-FR" smtClean="0"/>
              <a:t>Cliquez pour modifier le style du titre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8" name="Text Placeholder 3"/>
          <p:cNvSpPr>
            <a:spLocks noGrp="1"/>
          </p:cNvSpPr>
          <p:nvPr>
            <p:ph type="body" sz="half" idx="15"/>
          </p:nvPr>
        </p:nvSpPr>
        <p:spPr>
          <a:xfrm>
            <a:off x="845939" y="3360263"/>
            <a:ext cx="2406551"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10" name="Text Placeholder 3"/>
          <p:cNvSpPr>
            <a:spLocks noGrp="1"/>
          </p:cNvSpPr>
          <p:nvPr>
            <p:ph type="body" sz="half" idx="16"/>
          </p:nvPr>
        </p:nvSpPr>
        <p:spPr>
          <a:xfrm>
            <a:off x="3378160" y="3363435"/>
            <a:ext cx="2396873"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3" name="Date Placeholder 2"/>
          <p:cNvSpPr>
            <a:spLocks noGrp="1"/>
          </p:cNvSpPr>
          <p:nvPr>
            <p:ph type="dt" sz="half" idx="10"/>
          </p:nvPr>
        </p:nvSpPr>
        <p:spPr/>
        <p:txBody>
          <a:bodyPr/>
          <a:lstStyle/>
          <a:p>
            <a:fld id="{A8B82E27-43C4-4E58-A3A9-C0EB0E5E2FD5}" type="datetimeFigureOut">
              <a:rPr lang="fr-FR" smtClean="0"/>
              <a:t>16/03/2023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B1E1BAB-DFE1-4961-AB4C-75F3DBBAFCB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fr-FR" smtClean="0"/>
              <a:t>Cliquez pour modifier le style du titre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smtClean="0"/>
              <a:t>Cliquez sur l'icône pour ajouter une image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smtClean="0"/>
              <a:t>Cliquez sur l'icône pour ajouter une image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smtClean="0"/>
              <a:t>Cliquez sur l'icône pour ajouter une image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3" name="Date Placeholder 2"/>
          <p:cNvSpPr>
            <a:spLocks noGrp="1"/>
          </p:cNvSpPr>
          <p:nvPr>
            <p:ph type="dt" sz="half" idx="10"/>
          </p:nvPr>
        </p:nvSpPr>
        <p:spPr/>
        <p:txBody>
          <a:bodyPr/>
          <a:lstStyle/>
          <a:p>
            <a:fld id="{A8B82E27-43C4-4E58-A3A9-C0EB0E5E2FD5}" type="datetimeFigureOut">
              <a:rPr lang="fr-FR" smtClean="0"/>
              <a:t>16/03/2023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B1E1BAB-DFE1-4961-AB4C-75F3DBBAFCB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8B82E27-43C4-4E58-A3A9-C0EB0E5E2FD5}" type="datetimeFigureOut">
              <a:rPr lang="fr-FR" smtClean="0"/>
              <a:t>16/03/2023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1E1BAB-DFE1-4961-AB4C-75F3DBBAFCB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fr-FR" smtClean="0"/>
              <a:t>Cliquez pour modifier le style du titre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8B82E27-43C4-4E58-A3A9-C0EB0E5E2FD5}" type="datetimeFigureOut">
              <a:rPr lang="fr-FR" smtClean="0"/>
              <a:t>16/03/2023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1E1BAB-DFE1-4961-AB4C-75F3DBBAFCB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8B82E27-43C4-4E58-A3A9-C0EB0E5E2FD5}" type="datetimeFigureOut">
              <a:rPr lang="fr-FR" smtClean="0"/>
              <a:t>16/03/2023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1E1BAB-DFE1-4961-AB4C-75F3DBBAFCB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fr-FR" smtClean="0"/>
              <a:t>Cliquez pour modifier le style du titre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A8B82E27-43C4-4E58-A3A9-C0EB0E5E2FD5}" type="datetimeFigureOut">
              <a:rPr lang="fr-FR" smtClean="0"/>
              <a:t>16/03/2023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1E1BAB-DFE1-4961-AB4C-75F3DBBAFCB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8B82E27-43C4-4E58-A3A9-C0EB0E5E2FD5}" type="datetimeFigureOut">
              <a:rPr lang="fr-FR" smtClean="0"/>
              <a:t>16/03/2023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1E1BAB-DFE1-4961-AB4C-75F3DBBAFCB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fr-FR" smtClean="0"/>
              <a:t>Cliquez pour modifier le style du titre</a:t>
            </a:r>
            <a:endParaRPr lang="en-US" dirty="0"/>
          </a:p>
        </p:txBody>
      </p:sp>
      <p:sp>
        <p:nvSpPr>
          <p:cNvPr id="3" name="Text Placeholder 2"/>
          <p:cNvSpPr>
            <a:spLocks noGrp="1"/>
          </p:cNvSpPr>
          <p:nvPr>
            <p:ph type="body" idx="1"/>
          </p:nvPr>
        </p:nvSpPr>
        <p:spPr>
          <a:xfrm>
            <a:off x="1027515" y="2249486"/>
            <a:ext cx="3487337"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856058" y="3073398"/>
            <a:ext cx="3658793" cy="271780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800606" y="2249485"/>
            <a:ext cx="348495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29150" y="3073398"/>
            <a:ext cx="3656408" cy="271780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8B82E27-43C4-4E58-A3A9-C0EB0E5E2FD5}" type="datetimeFigureOut">
              <a:rPr lang="fr-FR" smtClean="0"/>
              <a:t>16/03/2023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B1E1BAB-DFE1-4961-AB4C-75F3DBBAFCB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dirty="0"/>
          </a:p>
        </p:txBody>
      </p:sp>
      <p:sp>
        <p:nvSpPr>
          <p:cNvPr id="3" name="Date Placeholder 2"/>
          <p:cNvSpPr>
            <a:spLocks noGrp="1"/>
          </p:cNvSpPr>
          <p:nvPr>
            <p:ph type="dt" sz="half" idx="10"/>
          </p:nvPr>
        </p:nvSpPr>
        <p:spPr/>
        <p:txBody>
          <a:bodyPr/>
          <a:lstStyle/>
          <a:p>
            <a:fld id="{A8B82E27-43C4-4E58-A3A9-C0EB0E5E2FD5}" type="datetimeFigureOut">
              <a:rPr lang="fr-FR" smtClean="0"/>
              <a:t>16/03/2023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B1E1BAB-DFE1-4961-AB4C-75F3DBBAFCB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82E27-43C4-4E58-A3A9-C0EB0E5E2FD5}" type="datetimeFigureOut">
              <a:rPr lang="fr-FR" smtClean="0"/>
              <a:t>16/03/2023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B1E1BAB-DFE1-4961-AB4C-75F3DBBAFCB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fr-FR" smtClean="0"/>
              <a:t>Cliquez pour modifier le style du titre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A8B82E27-43C4-4E58-A3A9-C0EB0E5E2FD5}" type="datetimeFigureOut">
              <a:rPr lang="fr-FR" smtClean="0"/>
              <a:t>16/03/2023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1E1BAB-DFE1-4961-AB4C-75F3DBBAFCB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3200"/>
            </a:lvl1pPr>
          </a:lstStyle>
          <a:p>
            <a:r>
              <a:rPr lang="fr-FR" smtClean="0"/>
              <a:t>Cliquez pour modifier le style du titre</a:t>
            </a:r>
            <a:endParaRPr lang="en-US" dirty="0"/>
          </a:p>
        </p:txBody>
      </p:sp>
      <p:sp>
        <p:nvSpPr>
          <p:cNvPr id="3" name="Picture Placeholder 2"/>
          <p:cNvSpPr>
            <a:spLocks noGrp="1" noChangeAspect="1"/>
          </p:cNvSpPr>
          <p:nvPr>
            <p:ph type="pic" idx="1"/>
          </p:nvPr>
        </p:nvSpPr>
        <p:spPr>
          <a:xfrm>
            <a:off x="5535541" y="609602"/>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56058" y="2249486"/>
            <a:ext cx="4450883"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A8B82E27-43C4-4E58-A3A9-C0EB0E5E2FD5}" type="datetimeFigureOut">
              <a:rPr lang="fr-FR" smtClean="0"/>
              <a:t>16/03/2023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1E1BAB-DFE1-4961-AB4C-75F3DBBAFCB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0716" y="1"/>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8B82E27-43C4-4E58-A3A9-C0EB0E5E2FD5}" type="datetimeFigureOut">
              <a:rPr lang="fr-FR" smtClean="0"/>
              <a:t>16/03/2023</a:t>
            </a:fld>
            <a:endParaRPr lang="fr-F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1E1BAB-DFE1-4961-AB4C-75F3DBBAFCB1}"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r.wikipedia.org/wiki/Mol%C3%A9cule" TargetMode="External"/><Relationship Id="rId2" Type="http://schemas.openxmlformats.org/officeDocument/2006/relationships/hyperlink" Target="https://fr.wikipedia.org/wiki/Substance_chimique"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fr.wikipedia.org/wiki/Oxyg%C3%A8ne" TargetMode="External"/><Relationship Id="rId4" Type="http://schemas.openxmlformats.org/officeDocument/2006/relationships/hyperlink" Target="https://fr.wikipedia.org/wiki/Hydrog%C3%A8n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43042" y="785794"/>
            <a:ext cx="6665143" cy="1643074"/>
          </a:xfrm>
        </p:spPr>
        <p:txBody>
          <a:bodyPr/>
          <a:lstStyle/>
          <a:p>
            <a:r>
              <a:rPr lang="fr-FR" b="1" dirty="0" smtClean="0"/>
              <a:t>Formation ANALYSE D’EAU </a:t>
            </a:r>
            <a:endParaRPr lang="fr-FR" dirty="0"/>
          </a:p>
        </p:txBody>
      </p:sp>
      <p:sp>
        <p:nvSpPr>
          <p:cNvPr id="3" name="Sous-titre 2"/>
          <p:cNvSpPr>
            <a:spLocks noGrp="1"/>
          </p:cNvSpPr>
          <p:nvPr>
            <p:ph type="subTitle" idx="1"/>
          </p:nvPr>
        </p:nvSpPr>
        <p:spPr>
          <a:xfrm>
            <a:off x="1643042" y="4500570"/>
            <a:ext cx="6093639" cy="1655762"/>
          </a:xfrm>
        </p:spPr>
        <p:txBody>
          <a:bodyPr>
            <a:normAutofit lnSpcReduction="10000"/>
          </a:bodyPr>
          <a:lstStyle/>
          <a:p>
            <a:r>
              <a:rPr lang="fr-FR" b="1" dirty="0" smtClean="0">
                <a:solidFill>
                  <a:schemeClr val="tx1"/>
                </a:solidFill>
              </a:rPr>
              <a:t>Présenté par monsieur : Gharbi Houari</a:t>
            </a:r>
          </a:p>
          <a:p>
            <a:r>
              <a:rPr lang="fr-FR" b="1" dirty="0" smtClean="0">
                <a:solidFill>
                  <a:schemeClr val="tx1"/>
                </a:solidFill>
              </a:rPr>
              <a:t>Responsable de laboratoire de biologie moléculaire dans l‘école supérieure de science biologique </a:t>
            </a:r>
            <a:endParaRPr lang="" b="1" dirty="0" smtClean="0">
              <a:solidFill>
                <a:schemeClr val="tx1"/>
              </a:solidFill>
            </a:endParaRPr>
          </a:p>
          <a:p>
            <a:endParaRPr lang="fr-FR" dirty="0"/>
          </a:p>
        </p:txBody>
      </p:sp>
      <p:pic>
        <p:nvPicPr>
          <p:cNvPr id="4" name="Picture 2"/>
          <p:cNvPicPr>
            <a:picLocks noChangeAspect="1" noChangeArrowheads="1"/>
          </p:cNvPicPr>
          <p:nvPr/>
        </p:nvPicPr>
        <p:blipFill>
          <a:blip r:embed="rId2">
            <a:clrChange>
              <a:clrFrom>
                <a:srgbClr val="FFFFFF"/>
              </a:clrFrom>
              <a:clrTo>
                <a:srgbClr val="FFFFFF">
                  <a:alpha val="0"/>
                </a:srgbClr>
              </a:clrTo>
            </a:clrChange>
            <a:lum bright="-20000" contrast="10000"/>
          </a:blip>
          <a:srcRect b="6250"/>
          <a:stretch>
            <a:fillRect/>
          </a:stretch>
        </p:blipFill>
        <p:spPr bwMode="auto">
          <a:xfrm>
            <a:off x="5715008" y="2000240"/>
            <a:ext cx="3143272" cy="214314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7224" y="785794"/>
            <a:ext cx="7429499" cy="3541714"/>
          </a:xfrm>
        </p:spPr>
        <p:txBody>
          <a:bodyPr>
            <a:normAutofit/>
          </a:bodyPr>
          <a:lstStyle/>
          <a:p>
            <a:pPr marL="457200" lvl="1" indent="-457200">
              <a:spcBef>
                <a:spcPts val="1000"/>
              </a:spcBef>
              <a:buNone/>
            </a:pPr>
            <a:r>
              <a:rPr lang="fr-FR" sz="2200" dirty="0" smtClean="0">
                <a:solidFill>
                  <a:schemeClr val="bg1"/>
                </a:solidFill>
              </a:rPr>
              <a:t>2. La turbidité :</a:t>
            </a:r>
          </a:p>
          <a:p>
            <a:r>
              <a:rPr lang="fr-FR" sz="1900" dirty="0" smtClean="0"/>
              <a:t>La turbidité de l'eau est liée a sa transparence elle donne une idée de la teneur en matières en suspension, les eaux troubles chargées de substance finement divisées (grains de silice, matière organique,....) forment parfois d'importants dépôts dans les tuyauteries et dans les réservoirs. </a:t>
            </a:r>
          </a:p>
          <a:p>
            <a:r>
              <a:rPr lang="fr-FR" sz="1900" dirty="0" smtClean="0"/>
              <a:t>Pour sécurité de l'eau de boisson il faut maintenir une turbidité inferieure à 5NTU </a:t>
            </a:r>
          </a:p>
          <a:p>
            <a:endParaRPr lang="fr-FR" dirty="0"/>
          </a:p>
        </p:txBody>
      </p:sp>
      <p:sp>
        <p:nvSpPr>
          <p:cNvPr id="3074" name="Rectangle 2"/>
          <p:cNvSpPr>
            <a:spLocks noChangeArrowheads="1"/>
          </p:cNvSpPr>
          <p:nvPr/>
        </p:nvSpPr>
        <p:spPr bwMode="auto">
          <a:xfrm>
            <a:off x="1142976" y="4000504"/>
            <a:ext cx="6786610" cy="15887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Mode opératoire: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La turbidité se mesure par le turbidimètre.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 On met l'échantillon dans un puits. </a:t>
            </a:r>
          </a:p>
          <a:p>
            <a:pPr marL="0" marR="0" lvl="0" indent="0" algn="l" defTabSz="914400" rtl="0" eaLnBrk="1" fontAlgn="base" latinLnBrk="0" hangingPunct="1">
              <a:lnSpc>
                <a:spcPct val="100000"/>
              </a:lnSpc>
              <a:spcBef>
                <a:spcPct val="0"/>
              </a:spcBef>
              <a:spcAft>
                <a:spcPts val="1000"/>
              </a:spcAft>
              <a:buClrTx/>
              <a:buSzTx/>
              <a:buFont typeface="Symbol" pitchFamily="18" charset="2"/>
              <a:buChar char="·"/>
              <a:tabLst/>
            </a:pPr>
            <a:r>
              <a:rPr kumimoji="0" lang="fr-FR" sz="1400" b="0"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B)  on le rentre ensuite dans une chambre cubique de l'appareil.</a:t>
            </a:r>
          </a:p>
          <a:p>
            <a:pPr marL="0" marR="0" lvl="0" indent="0" algn="l" defTabSz="914400" rtl="0" eaLnBrk="1" fontAlgn="base" latinLnBrk="0" hangingPunct="1">
              <a:lnSpc>
                <a:spcPct val="100000"/>
              </a:lnSpc>
              <a:spcBef>
                <a:spcPct val="0"/>
              </a:spcBef>
              <a:spcAft>
                <a:spcPts val="1000"/>
              </a:spcAft>
              <a:buClrTx/>
              <a:buSzTx/>
              <a:buFont typeface="Symbol" pitchFamily="18" charset="2"/>
              <a:buChar char="·"/>
              <a:tabLst/>
            </a:pPr>
            <a:r>
              <a:rPr kumimoji="0" lang="fr-FR" sz="1400" b="0"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C) après refermer la chambre très vite</a:t>
            </a:r>
            <a:r>
              <a:rPr kumimoji="0" lang="fr-FR" sz="1100" b="0"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TURBIDITé.jpg"/>
          <p:cNvPicPr>
            <a:picLocks noGrp="1"/>
          </p:cNvPicPr>
          <p:nvPr>
            <p:ph idx="1"/>
          </p:nvPr>
        </p:nvPicPr>
        <p:blipFill>
          <a:blip r:embed="rId2"/>
          <a:stretch>
            <a:fillRect/>
          </a:stretch>
        </p:blipFill>
        <p:spPr>
          <a:xfrm>
            <a:off x="2000232" y="1196752"/>
            <a:ext cx="5214974" cy="2089372"/>
          </a:xfrm>
          <a:prstGeom prst="rect">
            <a:avLst/>
          </a:prstGeom>
        </p:spPr>
      </p:pic>
      <p:sp>
        <p:nvSpPr>
          <p:cNvPr id="4098" name="Rectangle 4"/>
          <p:cNvSpPr>
            <a:spLocks noChangeArrowheads="1"/>
          </p:cNvSpPr>
          <p:nvPr/>
        </p:nvSpPr>
        <p:spPr bwMode="auto">
          <a:xfrm>
            <a:off x="2643174" y="3500438"/>
            <a:ext cx="4286280" cy="35719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Les étapes d'analyse de la turbidité.</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9" name="AutoShape 3"/>
          <p:cNvSpPr>
            <a:spLocks noChangeArrowheads="1"/>
          </p:cNvSpPr>
          <p:nvPr/>
        </p:nvSpPr>
        <p:spPr bwMode="auto">
          <a:xfrm>
            <a:off x="857224" y="4286256"/>
            <a:ext cx="6929486" cy="1428760"/>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La lecture: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La lecture se fait sur l'appareil.</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On clique sur entrer et on prend la 1er valeur qui s’affiche sur le turbidimètre.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La turbidité est exprimée  en NTU.</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1" rtl="0"/>
            <a:r>
              <a:rPr lang="fr-FR" sz="2400" b="1" dirty="0" smtClean="0"/>
              <a:t>3. Couleur</a:t>
            </a:r>
            <a:r>
              <a:rPr lang="fr-FR" dirty="0"/>
              <a:t/>
            </a:r>
            <a:br>
              <a:rPr lang="fr-FR" dirty="0"/>
            </a:br>
            <a:r>
              <a:rPr lang="fr-FR" dirty="0">
                <a:solidFill>
                  <a:schemeClr val="tx1"/>
                </a:solidFill>
              </a:rPr>
              <a:t>La couleur de l'eau est le résultat de la présence de matières organiques colorées (substances chimiques, métaux ou rejets industriels).</a:t>
            </a:r>
            <a:br>
              <a:rPr lang="fr-FR" dirty="0">
                <a:solidFill>
                  <a:schemeClr val="tx1"/>
                </a:solidFill>
              </a:rPr>
            </a:br>
            <a:r>
              <a:rPr lang="fr-FR" dirty="0">
                <a:solidFill>
                  <a:schemeClr val="tx1"/>
                </a:solidFill>
              </a:rPr>
              <a:t> La couleur doit être acceptable pour les consommateurs et aucun changement anormal ne doit se faire notamment une couleur inférieure ou égale à 15 mg/l de platine en référence à l'échelle pt/Co (platine/cobalt)</a:t>
            </a:r>
            <a:r>
              <a:rPr lang="fr-FR" dirty="0"/>
              <a:t/>
            </a:r>
            <a:br>
              <a:rPr lang="fr-FR" dirty="0"/>
            </a:br>
            <a:endParaRPr lang="fr-FR" dirty="0"/>
          </a:p>
        </p:txBody>
      </p:sp>
      <p:sp>
        <p:nvSpPr>
          <p:cNvPr id="5" name="AutoShape 9"/>
          <p:cNvSpPr>
            <a:spLocks noGrp="1" noChangeArrowheads="1"/>
          </p:cNvSpPr>
          <p:nvPr>
            <p:ph idx="1"/>
          </p:nvPr>
        </p:nvSpPr>
        <p:spPr bwMode="auto">
          <a:xfrm>
            <a:off x="856061" y="2249487"/>
            <a:ext cx="2131763" cy="963489"/>
          </a:xfrm>
          <a:prstGeom prst="roundRect">
            <a:avLst>
              <a:gd name="adj" fmla="val 16667"/>
            </a:avLst>
          </a:prstGeom>
          <a:ln>
            <a:headEnd/>
            <a:tailEn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400" b="1" i="0" u="none" strike="noStrike" cap="none" normalizeH="0" baseline="0" dirty="0" smtClean="0">
                <a:ln>
                  <a:noFill/>
                </a:ln>
                <a:solidFill>
                  <a:schemeClr val="tx1"/>
                </a:solidFill>
                <a:effectLst/>
                <a:latin typeface="Times New Roman" panose="02020603050405020304" pitchFamily="18" charset="0"/>
              </a:rPr>
              <a:t>Matériels utilisées :</a:t>
            </a:r>
          </a:p>
          <a:p>
            <a:pPr marL="0" marR="0" lvl="0" indent="0" algn="l" defTabSz="914400" rtl="0" eaLnBrk="0" fontAlgn="base" latinLnBrk="0" hangingPunct="0">
              <a:lnSpc>
                <a:spcPct val="100000"/>
              </a:lnSpc>
              <a:spcBef>
                <a:spcPct val="0"/>
              </a:spcBef>
              <a:spcAft>
                <a:spcPts val="1000"/>
              </a:spcAft>
              <a:buClrTx/>
              <a:buSzTx/>
              <a:buFont typeface="Symbol" panose="05050102010706020507" pitchFamily="18" charset="2"/>
              <a:buChar char="·"/>
              <a:tabLst/>
            </a:pPr>
            <a:r>
              <a:rPr kumimoji="0" lang="fr-FR" altLang="fr-FR" sz="1400" b="0" i="0" u="none" strike="noStrike" cap="none" normalizeH="0" baseline="0" dirty="0" smtClean="0">
                <a:ln>
                  <a:noFill/>
                </a:ln>
                <a:solidFill>
                  <a:schemeClr val="tx1"/>
                </a:solidFill>
                <a:effectLst/>
                <a:latin typeface="Times New Roman" panose="02020603050405020304" pitchFamily="18" charset="0"/>
              </a:rPr>
              <a:t>Spectrophotomètre</a:t>
            </a:r>
          </a:p>
          <a:p>
            <a:pPr marL="0" marR="0" lvl="0"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fr-FR" altLang="fr-FR" sz="1400" b="0" i="0" u="none" strike="noStrike" cap="none" normalizeH="0" baseline="0" dirty="0" smtClean="0">
                <a:ln>
                  <a:noFill/>
                </a:ln>
                <a:solidFill>
                  <a:schemeClr val="tx1"/>
                </a:solidFill>
                <a:effectLst/>
                <a:latin typeface="Times New Roman" panose="02020603050405020304" pitchFamily="18" charset="0"/>
              </a:rPr>
              <a:t>La cuve</a:t>
            </a:r>
            <a:endParaRPr kumimoji="0" lang="fr-FR" altLang="fr-FR" b="0" i="0" u="none" strike="noStrike" cap="none" normalizeH="0" baseline="0" dirty="0" smtClean="0">
              <a:ln>
                <a:noFill/>
              </a:ln>
              <a:solidFill>
                <a:schemeClr val="tx1"/>
              </a:solidFill>
              <a:effectLst/>
              <a:latin typeface="Arial" panose="020B0604020202020204" pitchFamily="34" charset="0"/>
            </a:endParaRPr>
          </a:p>
        </p:txBody>
      </p:sp>
      <p:sp>
        <p:nvSpPr>
          <p:cNvPr id="6" name="Rectangle 8"/>
          <p:cNvSpPr>
            <a:spLocks noChangeArrowheads="1"/>
          </p:cNvSpPr>
          <p:nvPr/>
        </p:nvSpPr>
        <p:spPr bwMode="auto">
          <a:xfrm>
            <a:off x="3563888" y="2228258"/>
            <a:ext cx="5184576" cy="1272750"/>
          </a:xfrm>
          <a:prstGeom prst="rect">
            <a:avLst/>
          </a:prstGeom>
          <a:gradFill rotWithShape="0">
            <a:gsLst>
              <a:gs pos="0">
                <a:srgbClr val="940700"/>
              </a:gs>
              <a:gs pos="50000">
                <a:srgbClr val="940200"/>
              </a:gs>
              <a:gs pos="100000">
                <a:srgbClr val="940700"/>
              </a:gs>
            </a:gsLst>
            <a:lin ang="18900000" scaled="1"/>
          </a:gradFill>
          <a:ln w="12700">
            <a:solidFill>
              <a:srgbClr val="940700"/>
            </a:solidFill>
            <a:miter lim="800000"/>
            <a:headEnd/>
            <a:tailEnd/>
          </a:ln>
          <a:effectLst>
            <a:outerShdw dist="28398" dir="3806097" algn="ctr" rotWithShape="0">
              <a:srgbClr val="440600">
                <a:alpha val="50000"/>
              </a:srgbClr>
            </a:outerShdw>
          </a:effectLst>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ts val="800"/>
              </a:spcAft>
              <a:buClrTx/>
              <a:buSzTx/>
              <a:buFontTx/>
              <a:buNone/>
              <a:tabLst/>
            </a:pPr>
            <a:r>
              <a:rPr kumimoji="0" lang="fr-FR" altLang="fr-FR"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Mode opératoire : </a:t>
            </a:r>
          </a:p>
          <a:p>
            <a:pPr marL="0" marR="0" lvl="0" indent="0" defTabSz="914400" rtl="0" eaLnBrk="0" fontAlgn="base" latinLnBrk="0" hangingPunct="0">
              <a:lnSpc>
                <a:spcPct val="100000"/>
              </a:lnSpc>
              <a:spcBef>
                <a:spcPct val="0"/>
              </a:spcBef>
              <a:spcAft>
                <a:spcPts val="1000"/>
              </a:spcAft>
              <a:buClrTx/>
              <a:buSzTx/>
              <a:buFont typeface="Symbol" panose="05050102010706020507" pitchFamily="18" charset="2"/>
              <a:buChar char="·"/>
              <a:tabLst/>
            </a:pPr>
            <a:r>
              <a:rPr kumimoji="0" lang="fr-FR" altLang="fr-FR"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Mettre l’échantillon dans une cuve du spectrophotomètre après avoir rincer cette dernière avec l’eau distillée.</a:t>
            </a:r>
          </a:p>
          <a:p>
            <a:pPr marL="0" marR="0" lvl="0" indent="0"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fr-FR" altLang="fr-FR"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Fermer le spectrophotomètre et on clique sur entrer.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7" name="Image 6" descr="couleur.jpg"/>
          <p:cNvPicPr/>
          <p:nvPr/>
        </p:nvPicPr>
        <p:blipFill>
          <a:blip r:embed="rId2"/>
          <a:stretch>
            <a:fillRect/>
          </a:stretch>
        </p:blipFill>
        <p:spPr>
          <a:xfrm>
            <a:off x="683568" y="3632178"/>
            <a:ext cx="4279900" cy="2335530"/>
          </a:xfrm>
          <a:prstGeom prst="rect">
            <a:avLst/>
          </a:prstGeom>
        </p:spPr>
      </p:pic>
      <p:sp>
        <p:nvSpPr>
          <p:cNvPr id="8" name="Text Box 12"/>
          <p:cNvSpPr txBox="1">
            <a:spLocks noChangeArrowheads="1"/>
          </p:cNvSpPr>
          <p:nvPr/>
        </p:nvSpPr>
        <p:spPr bwMode="auto">
          <a:xfrm>
            <a:off x="3564031" y="6098878"/>
            <a:ext cx="4159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400" b="1" i="0" u="none" strike="noStrike" cap="none" normalizeH="0" baseline="0" smtClean="0">
                <a:ln>
                  <a:noFill/>
                </a:ln>
                <a:solidFill>
                  <a:schemeClr val="tx1"/>
                </a:solidFill>
                <a:effectLst/>
                <a:latin typeface="Calibri" panose="020F0502020204030204" pitchFamily="34" charset="0"/>
              </a:rPr>
              <a:t>(B)</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9" name="Rectangle 8"/>
          <p:cNvSpPr/>
          <p:nvPr/>
        </p:nvSpPr>
        <p:spPr>
          <a:xfrm>
            <a:off x="1454494" y="6045184"/>
            <a:ext cx="468398" cy="410882"/>
          </a:xfrm>
          <a:prstGeom prst="rect">
            <a:avLst/>
          </a:prstGeom>
        </p:spPr>
        <p:txBody>
          <a:bodyPr wrap="none">
            <a:spAutoFit/>
          </a:bodyPr>
          <a:lstStyle/>
          <a:p>
            <a:pPr>
              <a:lnSpc>
                <a:spcPct val="115000"/>
              </a:lnSpc>
              <a:spcAft>
                <a:spcPts val="1000"/>
              </a:spcAft>
            </a:pPr>
            <a:r>
              <a:rPr lang="fr-FR" b="1" dirty="0">
                <a:latin typeface="Calibri" panose="020F0502020204030204" pitchFamily="34" charset="0"/>
                <a:ea typeface="Calibri" panose="020F0502020204030204" pitchFamily="34" charset="0"/>
                <a:cs typeface="Arial" panose="020B0604020202020204" pitchFamily="34" charset="0"/>
              </a:rPr>
              <a:t>(A)</a:t>
            </a:r>
            <a:endParaRPr lang="fr-FR"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AutoShape 10"/>
          <p:cNvSpPr>
            <a:spLocks noChangeArrowheads="1"/>
          </p:cNvSpPr>
          <p:nvPr/>
        </p:nvSpPr>
        <p:spPr bwMode="auto">
          <a:xfrm>
            <a:off x="5220073" y="4149081"/>
            <a:ext cx="3528392" cy="1510498"/>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chemeClr val="tx1"/>
                </a:solidFill>
                <a:effectLst/>
                <a:latin typeface="Times New Roman" panose="02020603050405020304" pitchFamily="18" charset="0"/>
              </a:rPr>
              <a:t>La lecture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Times New Roman" panose="02020603050405020304" pitchFamily="18" charset="0"/>
              </a:rPr>
              <a:t> Faire la lecture avec le spectrophotomètre  le résultat s'affiche sur l'écran de l'appareil.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548680"/>
            <a:ext cx="3960440" cy="463397"/>
          </a:xfrm>
          <a:prstGeom prst="rect">
            <a:avLst/>
          </a:prstGeom>
        </p:spPr>
        <p:txBody>
          <a:bodyPr wrap="square">
            <a:spAutoFit/>
          </a:bodyPr>
          <a:lstStyle/>
          <a:p>
            <a:pPr lvl="1">
              <a:lnSpc>
                <a:spcPct val="150000"/>
              </a:lnSpc>
              <a:spcAft>
                <a:spcPts val="1000"/>
              </a:spcAft>
              <a:buSzPts val="1600"/>
            </a:pPr>
            <a:r>
              <a:rPr lang="fr-FR" b="1" dirty="0" smtClean="0">
                <a:solidFill>
                  <a:schemeClr val="bg1"/>
                </a:solidFill>
                <a:latin typeface="Times New Roman" panose="02020603050405020304" pitchFamily="18" charset="0"/>
                <a:ea typeface="Times New Roman" panose="02020603050405020304" pitchFamily="18" charset="0"/>
                <a:cs typeface="Arial" panose="020B0604020202020204" pitchFamily="34" charset="0"/>
              </a:rPr>
              <a:t>4. Potentiel </a:t>
            </a:r>
            <a:r>
              <a:rPr lang="fr-FR" b="1"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Hydrogéné (PH) :</a:t>
            </a:r>
            <a:endParaRPr lang="fr-FR"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2"/>
          <p:cNvSpPr>
            <a:spLocks noChangeArrowheads="1"/>
          </p:cNvSpPr>
          <p:nvPr/>
        </p:nvSpPr>
        <p:spPr bwMode="auto">
          <a:xfrm>
            <a:off x="571403" y="1078662"/>
            <a:ext cx="8177062"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Le PH caractérise la concentration d'une eau ou d'une solution aqueuse en ions hydronium (H</a:t>
            </a:r>
            <a:r>
              <a:rPr kumimoji="0" lang="fr-FR" altLang="fr-FR" sz="1400" b="0" i="0" u="none" strike="noStrike" cap="none" normalizeH="0" baseline="-3000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3</a:t>
            </a:r>
            <a:r>
              <a:rPr kumimoji="0" lang="fr-FR" altLang="fr-FR"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0</a:t>
            </a:r>
            <a:r>
              <a:rPr kumimoji="0" lang="fr-FR" altLang="fr-FR" sz="1400" b="0" i="0" u="none" strike="noStrike" cap="none" normalizeH="0" baseline="3000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fr-FR" altLang="fr-FR"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altLang="fr-FR"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Plus simplement, il mesure l'acidité ou l'alcalinité d'une eau.</a:t>
            </a:r>
            <a:endParaRPr kumimoji="0" lang="fr-FR" altLang="fr-FR"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Le PH des eaux naturelles est lié à la nature géologique des terrains traversés.</a:t>
            </a:r>
            <a:endParaRPr kumimoji="0" lang="fr-FR" altLang="fr-FR"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En régions granitiques (comme c'est le cas en Auvergne) ou schisteuses, en zones de tourbières ou forestières, les eaux ont un PH acide (&lt; 7).</a:t>
            </a:r>
            <a:endParaRPr kumimoji="0" lang="fr-FR" altLang="fr-FR"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En régions calcaires, les eaux ont un ph basique (&gt; 7)</a:t>
            </a:r>
            <a:endParaRPr kumimoji="0" lang="fr-FR" altLang="fr-FR"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Le PH n'a pas d'effet direct sur la santé mais il présente certains inconvénients</a:t>
            </a:r>
            <a:endParaRPr kumimoji="0" lang="fr-FR" altLang="fr-FR"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Une eau acide et agressive :</a:t>
            </a:r>
            <a:r>
              <a:rPr kumimoji="0" lang="fr-FR" altLang="fr-FR"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(0 PH &lt;7) corrode les parties métalliques des canalisations de distribution.</a:t>
            </a:r>
            <a:endParaRPr kumimoji="0" lang="fr-FR" altLang="fr-FR"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Le risque sanitaire est alors fonction des métaux qui passent en solution dans l'eau (comme le plomb par exemple : risque de saturnisme hydrique)</a:t>
            </a:r>
            <a:endParaRPr kumimoji="0" lang="fr-FR" altLang="fr-FR"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De plus la pérennité des installations est en jeux, surtout sur les circuits d'eau chaude, où la température accentue la corrosion.</a:t>
            </a:r>
            <a:endParaRPr kumimoji="0" lang="fr-FR" altLang="fr-FR"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fr-FR" altLang="fr-FR" sz="14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Une eau basique ou alcaline :</a:t>
            </a:r>
            <a:r>
              <a:rPr kumimoji="0" lang="fr-FR" altLang="fr-FR"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(7 &lt;PH &lt;14) diminue l'efficacité de la désinfection au chlore.</a:t>
            </a:r>
            <a:endParaRPr kumimoji="0" lang="fr-FR" altLang="fr-FR"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Au-dessus de 9 unités pH, il est conseillé de ne pas utiliser cette eau pour la toilette.</a:t>
            </a:r>
            <a:endParaRPr kumimoji="0" lang="fr-FR" altLang="fr-FR"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En effet cette eau peut provoquer des irritations oculaires et une aggravation des affections cutanées.</a:t>
            </a:r>
            <a:endParaRPr kumimoji="0" lang="fr-FR" altLang="fr-FR"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34"/>
          <p:cNvSpPr>
            <a:spLocks noChangeArrowheads="1"/>
          </p:cNvSpPr>
          <p:nvPr/>
        </p:nvSpPr>
        <p:spPr bwMode="auto">
          <a:xfrm>
            <a:off x="3995936" y="4746233"/>
            <a:ext cx="4410075" cy="1516062"/>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chemeClr val="bg1"/>
                </a:solidFill>
                <a:effectLst/>
                <a:latin typeface="Calibri" panose="020F0502020204030204" pitchFamily="34" charset="0"/>
                <a:ea typeface="Times New Roman" panose="02020603050405020304" pitchFamily="18" charset="0"/>
                <a:cs typeface="Arial" panose="020B0604020202020204" pitchFamily="34" charset="0"/>
              </a:rPr>
              <a:t>Mode opératoire:</a:t>
            </a:r>
            <a:endParaRPr kumimoji="0" lang="fr-FR" altLang="fr-FR" sz="8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On utilise le PH-mètre. </a:t>
            </a:r>
            <a:endParaRPr kumimoji="0" lang="fr-FR" altLang="fr-FR"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Etalonner l'appareil a 20C°.</a:t>
            </a:r>
            <a:endParaRPr kumimoji="0" lang="fr-FR" altLang="fr-FR"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Plonger l'électrode dans l'eau a analysé </a:t>
            </a:r>
            <a:endParaRPr kumimoji="0" lang="fr-FR" altLang="fr-FR"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Laissons stabiliser l'électrode pendant quelque secondes.</a:t>
            </a:r>
            <a:endParaRPr kumimoji="0" lang="fr-FR" altLang="fr-FR"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231949" y="310775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18243106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260648"/>
            <a:ext cx="6696744" cy="1246495"/>
          </a:xfrm>
          <a:prstGeom prst="rect">
            <a:avLst/>
          </a:prstGeom>
        </p:spPr>
        <p:txBody>
          <a:bodyPr wrap="square">
            <a:spAutoFit/>
          </a:bodyPr>
          <a:lstStyle/>
          <a:p>
            <a:pPr>
              <a:lnSpc>
                <a:spcPct val="150000"/>
              </a:lnSpc>
              <a:spcAft>
                <a:spcPts val="0"/>
              </a:spcAft>
            </a:pPr>
            <a:r>
              <a:rPr lang="fr-FR" b="1"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La lecture:</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fr-FR" sz="1600" dirty="0">
                <a:latin typeface="Times New Roman" panose="02020603050405020304" pitchFamily="18" charset="0"/>
                <a:ea typeface="Times New Roman" panose="02020603050405020304" pitchFamily="18" charset="0"/>
                <a:cs typeface="Arial" panose="020B0604020202020204" pitchFamily="34" charset="0"/>
              </a:rPr>
              <a:t>Notons la valeur du pH affiché sur I' écran de l'appareil.</a:t>
            </a:r>
            <a:endParaRPr lang="fr-FR"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fr-FR" sz="1600" dirty="0">
                <a:latin typeface="Times New Roman" panose="02020603050405020304" pitchFamily="18" charset="0"/>
                <a:ea typeface="Times New Roman" panose="02020603050405020304" pitchFamily="18" charset="0"/>
                <a:cs typeface="Arial" panose="020B0604020202020204" pitchFamily="34" charset="0"/>
              </a:rPr>
              <a:t>Les résultats sont exprimes en unité de pH a la température de 20 à 25°C</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Image 4" descr="DSC_2271.jpg"/>
          <p:cNvPicPr/>
          <p:nvPr/>
        </p:nvPicPr>
        <p:blipFill>
          <a:blip r:embed="rId2" cstate="print"/>
          <a:stretch>
            <a:fillRect/>
          </a:stretch>
        </p:blipFill>
        <p:spPr>
          <a:xfrm rot="5400000">
            <a:off x="3076487" y="1674901"/>
            <a:ext cx="2991025" cy="2965450"/>
          </a:xfrm>
          <a:prstGeom prst="rect">
            <a:avLst/>
          </a:prstGeom>
        </p:spPr>
      </p:pic>
      <p:sp>
        <p:nvSpPr>
          <p:cNvPr id="7" name="Rectangle 166"/>
          <p:cNvSpPr>
            <a:spLocks noChangeArrowheads="1"/>
          </p:cNvSpPr>
          <p:nvPr/>
        </p:nvSpPr>
        <p:spPr bwMode="auto">
          <a:xfrm>
            <a:off x="3542505" y="4808109"/>
            <a:ext cx="2058988" cy="357188"/>
          </a:xfrm>
          <a:prstGeom prst="rect">
            <a:avLst/>
          </a:prstGeom>
          <a:solidFill>
            <a:srgbClr val="810C00"/>
          </a:solidFill>
          <a:ln w="12700">
            <a:solidFill>
              <a:srgbClr val="800C00"/>
            </a:solidFill>
            <a:prstDash val="dash"/>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r-FR" altLang="fr-FR" sz="1200" b="1" i="0" u="none" strike="noStrike" cap="none" normalizeH="0" baseline="0" smtClean="0">
                <a:ln>
                  <a:noFill/>
                </a:ln>
                <a:solidFill>
                  <a:schemeClr val="tx1"/>
                </a:solidFill>
                <a:effectLst/>
                <a:latin typeface="Times New Roman" panose="02020603050405020304" pitchFamily="18" charset="0"/>
              </a:rPr>
              <a:t>Mesure de  PH.</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595691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340768"/>
            <a:ext cx="6696744" cy="3647152"/>
          </a:xfrm>
          <a:prstGeom prst="rect">
            <a:avLst/>
          </a:prstGeom>
        </p:spPr>
        <p:txBody>
          <a:bodyPr wrap="square">
            <a:spAutoFit/>
          </a:bodyPr>
          <a:lstStyle/>
          <a:p>
            <a:pPr>
              <a:lnSpc>
                <a:spcPct val="150000"/>
              </a:lnSpc>
              <a:spcAft>
                <a:spcPts val="0"/>
              </a:spcAft>
            </a:pPr>
            <a:r>
              <a:rPr lang="fr-FR" sz="1400" dirty="0" smtClean="0">
                <a:latin typeface="Times New Roman" panose="02020603050405020304" pitchFamily="18" charset="0"/>
                <a:ea typeface="Times New Roman" panose="02020603050405020304" pitchFamily="18" charset="0"/>
                <a:cs typeface="Times New Roman" panose="02020603050405020304" pitchFamily="18" charset="0"/>
              </a:rPr>
              <a:t>La </a:t>
            </a:r>
            <a:r>
              <a:rPr lang="fr-FR" sz="1400" dirty="0">
                <a:latin typeface="Times New Roman" panose="02020603050405020304" pitchFamily="18" charset="0"/>
                <a:ea typeface="Times New Roman" panose="02020603050405020304" pitchFamily="18" charset="0"/>
                <a:cs typeface="Times New Roman" panose="02020603050405020304" pitchFamily="18" charset="0"/>
              </a:rPr>
              <a:t>conductivité représente la résistance qu'une eau oppose au passage d'un courant électrique.</a:t>
            </a:r>
            <a:endParaRPr lang="fr-FR"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fr-FR" sz="1400" dirty="0">
                <a:latin typeface="Times New Roman" panose="02020603050405020304" pitchFamily="18" charset="0"/>
                <a:ea typeface="Times New Roman" panose="02020603050405020304" pitchFamily="18" charset="0"/>
                <a:cs typeface="Times New Roman" panose="02020603050405020304" pitchFamily="18" charset="0"/>
              </a:rPr>
              <a:t>Elle est proportionnelle à la minéralisation de l'eau.</a:t>
            </a:r>
            <a:endParaRPr lang="fr-FR"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fr-FR" sz="1400" dirty="0">
                <a:latin typeface="Times New Roman" panose="02020603050405020304" pitchFamily="18" charset="0"/>
                <a:ea typeface="Times New Roman" panose="02020603050405020304" pitchFamily="18" charset="0"/>
                <a:cs typeface="Times New Roman" panose="02020603050405020304" pitchFamily="18" charset="0"/>
              </a:rPr>
              <a:t>Plus l'eau est riche en sels minéraux ionisés, Plus la conductivité est élevée. </a:t>
            </a:r>
            <a:endParaRPr lang="fr-FR"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fr-FR" sz="1400" dirty="0">
                <a:latin typeface="Times New Roman" panose="02020603050405020304" pitchFamily="18" charset="0"/>
                <a:ea typeface="Times New Roman" panose="02020603050405020304" pitchFamily="18" charset="0"/>
                <a:cs typeface="Times New Roman" panose="02020603050405020304" pitchFamily="18" charset="0"/>
              </a:rPr>
              <a:t>La conductivité varie également en fonction de la température. </a:t>
            </a:r>
            <a:endParaRPr lang="fr-FR"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fr-FR" sz="1400" dirty="0">
                <a:latin typeface="Times New Roman" panose="02020603050405020304" pitchFamily="18" charset="0"/>
                <a:ea typeface="Times New Roman" panose="02020603050405020304" pitchFamily="18" charset="0"/>
                <a:cs typeface="Times New Roman" panose="02020603050405020304" pitchFamily="18" charset="0"/>
              </a:rPr>
              <a:t>La conductivité à la plus part du temps, une origine naturelle due au lessivage des terrains lorsqu'il pleut.</a:t>
            </a:r>
            <a:endParaRPr lang="fr-FR"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fr-FR" sz="1400" dirty="0">
                <a:latin typeface="Times New Roman" panose="02020603050405020304" pitchFamily="18" charset="0"/>
                <a:ea typeface="Times New Roman" panose="02020603050405020304" pitchFamily="18" charset="0"/>
                <a:cs typeface="Times New Roman" panose="02020603050405020304" pitchFamily="18" charset="0"/>
              </a:rPr>
              <a:t>Ce lessivage entraîne naturellement la dissolution d'un certain nombre de sels minéraux.</a:t>
            </a:r>
            <a:endParaRPr lang="fr-FR"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fr-FR" sz="1400" dirty="0">
                <a:latin typeface="Times New Roman" panose="02020603050405020304" pitchFamily="18" charset="0"/>
                <a:ea typeface="Times New Roman" panose="02020603050405020304" pitchFamily="18" charset="0"/>
                <a:cs typeface="Times New Roman" panose="02020603050405020304" pitchFamily="18" charset="0"/>
              </a:rPr>
              <a:t>Elle peut également avoir pour origine l'activité humaine causée par les effluents agricoles, industriels ou domestiques qui contiennent des sels contribuant eux aussi à l'accroissement de la conductivité.</a:t>
            </a:r>
            <a:endParaRPr lang="fr-FR"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83568" y="620688"/>
            <a:ext cx="2473754" cy="463397"/>
          </a:xfrm>
          <a:prstGeom prst="rect">
            <a:avLst/>
          </a:prstGeom>
        </p:spPr>
        <p:txBody>
          <a:bodyPr wrap="none">
            <a:spAutoFit/>
          </a:bodyPr>
          <a:lstStyle/>
          <a:p>
            <a:pPr lvl="1">
              <a:lnSpc>
                <a:spcPct val="150000"/>
              </a:lnSpc>
              <a:spcAft>
                <a:spcPts val="1000"/>
              </a:spcAft>
              <a:buSzPts val="1600"/>
            </a:pPr>
            <a:r>
              <a:rPr lang="fr-FR" b="1"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5. La Conductivité</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630722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692696"/>
            <a:ext cx="7416824" cy="3289427"/>
          </a:xfrm>
          <a:prstGeom prst="rect">
            <a:avLst/>
          </a:prstGeom>
        </p:spPr>
        <p:txBody>
          <a:bodyPr wrap="square">
            <a:spAutoFit/>
          </a:bodyPr>
          <a:lstStyle/>
          <a:p>
            <a:pPr>
              <a:lnSpc>
                <a:spcPct val="150000"/>
              </a:lnSpc>
              <a:spcAft>
                <a:spcPts val="0"/>
              </a:spcAft>
            </a:pPr>
            <a:r>
              <a:rPr lang="fr-FR" sz="1400" b="1" dirty="0">
                <a:solidFill>
                  <a:srgbClr val="00B050"/>
                </a:solidFill>
                <a:latin typeface="Times New Roman" panose="02020603050405020304" pitchFamily="18" charset="0"/>
                <a:ea typeface="Times New Roman" panose="02020603050405020304" pitchFamily="18" charset="0"/>
                <a:cs typeface="Arial" panose="020B0604020202020204" pitchFamily="34" charset="0"/>
              </a:rPr>
              <a:t>Une eau faiblement minéralisée</a:t>
            </a:r>
            <a:r>
              <a:rPr lang="fr-FR" sz="1400" dirty="0">
                <a:solidFill>
                  <a:srgbClr val="00B050"/>
                </a:solidFill>
                <a:latin typeface="Times New Roman" panose="02020603050405020304" pitchFamily="18" charset="0"/>
                <a:ea typeface="Times New Roman" panose="02020603050405020304" pitchFamily="18" charset="0"/>
                <a:cs typeface="Arial" panose="020B0604020202020204" pitchFamily="34" charset="0"/>
              </a:rPr>
              <a:t> :</a:t>
            </a:r>
            <a:r>
              <a:rPr lang="fr-FR" sz="1400" dirty="0">
                <a:latin typeface="Times New Roman" panose="02020603050405020304" pitchFamily="18" charset="0"/>
                <a:ea typeface="Times New Roman" panose="02020603050405020304" pitchFamily="18" charset="0"/>
                <a:cs typeface="Arial" panose="020B0604020202020204" pitchFamily="34" charset="0"/>
              </a:rPr>
              <a:t> (conductivité &lt; 180 µS/cm) comme c'est le cas  au Syndicat de la Faye) peut être corrosive pour les canalisations et les appareils de chauffage. </a:t>
            </a:r>
            <a:endParaRPr lang="fr-FR" sz="1400" dirty="0">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0"/>
              </a:spcAft>
            </a:pPr>
            <a:r>
              <a:rPr lang="fr-FR" sz="1400" dirty="0">
                <a:latin typeface="Times New Roman" panose="02020603050405020304" pitchFamily="18" charset="0"/>
                <a:ea typeface="Times New Roman" panose="02020603050405020304" pitchFamily="18" charset="0"/>
                <a:cs typeface="Arial" panose="020B0604020202020204" pitchFamily="34" charset="0"/>
              </a:rPr>
              <a:t>Elle peut entraîner une dissolution des métaux toxiques comme le plomb.</a:t>
            </a:r>
            <a:endParaRPr lang="fr-FR" sz="1400" dirty="0">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0"/>
              </a:spcAft>
            </a:pPr>
            <a:r>
              <a:rPr lang="fr-FR" sz="1400" dirty="0">
                <a:latin typeface="Times New Roman" panose="02020603050405020304" pitchFamily="18" charset="0"/>
                <a:ea typeface="Times New Roman" panose="02020603050405020304" pitchFamily="18" charset="0"/>
                <a:cs typeface="Arial" panose="020B0604020202020204" pitchFamily="34" charset="0"/>
              </a:rPr>
              <a:t> </a:t>
            </a:r>
            <a:endParaRPr lang="fr-FR" sz="1400" dirty="0">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0"/>
              </a:spcAft>
            </a:pPr>
            <a:r>
              <a:rPr lang="fr-FR" sz="1400" b="1" dirty="0">
                <a:solidFill>
                  <a:srgbClr val="00B050"/>
                </a:solidFill>
                <a:latin typeface="Times New Roman" panose="02020603050405020304" pitchFamily="18" charset="0"/>
                <a:ea typeface="Times New Roman" panose="02020603050405020304" pitchFamily="18" charset="0"/>
                <a:cs typeface="Arial" panose="020B0604020202020204" pitchFamily="34" charset="0"/>
              </a:rPr>
              <a:t>Une minéralisation trop  importante :</a:t>
            </a:r>
            <a:r>
              <a:rPr lang="fr-FR" sz="1400" dirty="0">
                <a:latin typeface="Times New Roman" panose="02020603050405020304" pitchFamily="18" charset="0"/>
                <a:ea typeface="Times New Roman" panose="02020603050405020304" pitchFamily="18" charset="0"/>
                <a:cs typeface="Arial" panose="020B0604020202020204" pitchFamily="34" charset="0"/>
              </a:rPr>
              <a:t> (conductivité &gt; 1000 µS/cm peut être à l’origine de dépôts (entartrage  lorsque les sels de calcium sont en excès), mais n'a pas conséquences importantes sur la santé.</a:t>
            </a:r>
            <a:endParaRPr lang="fr-FR" sz="1400" dirty="0">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0"/>
              </a:spcAft>
            </a:pPr>
            <a:r>
              <a:rPr lang="fr-FR" sz="1400" dirty="0">
                <a:latin typeface="Times New Roman" panose="02020603050405020304" pitchFamily="18" charset="0"/>
                <a:ea typeface="Times New Roman" panose="02020603050405020304" pitchFamily="18" charset="0"/>
                <a:cs typeface="Arial" panose="020B0604020202020204" pitchFamily="34" charset="0"/>
              </a:rPr>
              <a:t>Cependant des valeurs excessives de la conductivité (minéralisation) peuvent avoir chez l'homme des effets laxatifs.</a:t>
            </a:r>
            <a:endParaRPr lang="fr-FR" sz="1400" dirty="0">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0"/>
              </a:spcAft>
            </a:pPr>
            <a:r>
              <a:rPr lang="fr-FR" sz="1400" dirty="0">
                <a:latin typeface="Times New Roman" panose="02020603050405020304" pitchFamily="18" charset="0"/>
                <a:ea typeface="Times New Roman" panose="02020603050405020304" pitchFamily="18" charset="0"/>
                <a:cs typeface="Arial" panose="020B0604020202020204" pitchFamily="34" charset="0"/>
              </a:rPr>
              <a:t>Une telle eau peut également présenter un goût salé.</a:t>
            </a:r>
            <a:endParaRPr lang="fr-FR"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35"/>
          <p:cNvSpPr>
            <a:spLocks noChangeArrowheads="1"/>
          </p:cNvSpPr>
          <p:nvPr/>
        </p:nvSpPr>
        <p:spPr bwMode="auto">
          <a:xfrm>
            <a:off x="751322" y="4149080"/>
            <a:ext cx="4684776" cy="1223962"/>
          </a:xfrm>
          <a:prstGeom prst="rect">
            <a:avLst/>
          </a:prstGeom>
          <a:gradFill rotWithShape="0">
            <a:gsLst>
              <a:gs pos="0">
                <a:srgbClr val="940700"/>
              </a:gs>
              <a:gs pos="50000">
                <a:srgbClr val="940200"/>
              </a:gs>
              <a:gs pos="100000">
                <a:srgbClr val="940700"/>
              </a:gs>
            </a:gsLst>
            <a:lin ang="18900000" scaled="1"/>
          </a:gradFill>
          <a:ln w="12700">
            <a:solidFill>
              <a:srgbClr val="940700"/>
            </a:solidFill>
            <a:miter lim="800000"/>
            <a:headEnd/>
            <a:tailEnd/>
          </a:ln>
          <a:effectLst>
            <a:outerShdw dist="28398" dir="3806097" algn="ctr" rotWithShape="0">
              <a:srgbClr val="44060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chemeClr val="tx1"/>
                </a:solidFill>
                <a:effectLst/>
                <a:latin typeface="Times New Roman" panose="02020603050405020304" pitchFamily="18" charset="0"/>
              </a:rPr>
              <a:t>Mode opératoire:</a:t>
            </a:r>
            <a:endParaRPr kumimoji="0" lang="fr-FR" altLang="fr-FR" sz="14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fr-FR" altLang="fr-FR" sz="1400" b="0" i="0" u="none" strike="noStrike" cap="none" normalizeH="0" baseline="0" dirty="0" smtClean="0">
                <a:ln>
                  <a:noFill/>
                </a:ln>
                <a:solidFill>
                  <a:schemeClr val="tx1"/>
                </a:solidFill>
                <a:effectLst/>
                <a:latin typeface="Times New Roman" panose="02020603050405020304" pitchFamily="18" charset="0"/>
              </a:rPr>
              <a:t>La conductivité se  mesure par le conductimètre.</a:t>
            </a:r>
          </a:p>
          <a:p>
            <a:pPr marL="0" marR="0" lvl="0"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fr-FR" altLang="fr-FR" sz="1400" b="0" i="0" u="none" strike="noStrike" cap="none" normalizeH="0" baseline="0" dirty="0" smtClean="0">
                <a:ln>
                  <a:noFill/>
                </a:ln>
                <a:solidFill>
                  <a:schemeClr val="tx1"/>
                </a:solidFill>
                <a:effectLst/>
                <a:latin typeface="Times New Roman" panose="02020603050405020304" pitchFamily="18" charset="0"/>
              </a:rPr>
              <a:t>Plonger l'électrode dans l'eau a analysé</a:t>
            </a:r>
          </a:p>
          <a:p>
            <a:pPr marL="0" marR="0" lvl="0"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fr-FR" altLang="fr-FR" sz="1400" b="0" i="0" u="none" strike="noStrike" cap="none" normalizeH="0" baseline="0" dirty="0" smtClean="0">
                <a:ln>
                  <a:noFill/>
                </a:ln>
                <a:solidFill>
                  <a:schemeClr val="tx1"/>
                </a:solidFill>
                <a:effectLst/>
                <a:latin typeface="Times New Roman" panose="02020603050405020304" pitchFamily="18" charset="0"/>
              </a:rPr>
              <a:t>Laissons stabiliser l'électrode pendant quelque secondes.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 name="AutoShape 36"/>
          <p:cNvSpPr>
            <a:spLocks noChangeArrowheads="1"/>
          </p:cNvSpPr>
          <p:nvPr/>
        </p:nvSpPr>
        <p:spPr bwMode="auto">
          <a:xfrm>
            <a:off x="5796136" y="3982123"/>
            <a:ext cx="2736304" cy="1763712"/>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chemeClr val="tx1"/>
                </a:solidFill>
                <a:effectLst/>
                <a:latin typeface="Times New Roman" panose="02020603050405020304" pitchFamily="18" charset="0"/>
              </a:rPr>
              <a:t>La lecture:</a:t>
            </a:r>
          </a:p>
          <a:p>
            <a:pPr marL="0" marR="0" lvl="0"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fr-FR" altLang="fr-FR" sz="1400" b="0" i="0" u="none" strike="noStrike" cap="none" normalizeH="0" baseline="0" dirty="0" smtClean="0">
                <a:ln>
                  <a:noFill/>
                </a:ln>
                <a:solidFill>
                  <a:schemeClr val="tx1"/>
                </a:solidFill>
                <a:effectLst/>
                <a:latin typeface="Times New Roman" panose="02020603050405020304" pitchFamily="18" charset="0"/>
              </a:rPr>
              <a:t>La lecture se fait sur l'appareil.</a:t>
            </a:r>
          </a:p>
          <a:p>
            <a:pPr marL="0" marR="0" lvl="0"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fr-FR" altLang="fr-FR" sz="1400" b="0" i="0" u="none" strike="noStrike" cap="none" normalizeH="0" baseline="0" dirty="0" smtClean="0">
                <a:ln>
                  <a:noFill/>
                </a:ln>
                <a:solidFill>
                  <a:schemeClr val="tx1"/>
                </a:solidFill>
                <a:effectLst/>
                <a:latin typeface="Times New Roman" panose="02020603050405020304" pitchFamily="18" charset="0"/>
              </a:rPr>
              <a:t>La conductivité est exprimée en micro siemens par centimètre (µS/cm).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31946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6060" y="618518"/>
            <a:ext cx="7429499" cy="650242"/>
          </a:xfrm>
        </p:spPr>
        <p:txBody>
          <a:bodyPr/>
          <a:lstStyle/>
          <a:p>
            <a:pPr lvl="1" algn="l" rtl="0">
              <a:lnSpc>
                <a:spcPct val="90000"/>
              </a:lnSpc>
              <a:spcBef>
                <a:spcPct val="0"/>
              </a:spcBef>
            </a:pPr>
            <a:r>
              <a:rPr lang="fr-FR" b="1" dirty="0" smtClean="0"/>
              <a:t>6.C</a:t>
            </a:r>
            <a:r>
              <a:rPr lang="fr-FR" sz="1800" b="1" dirty="0" smtClean="0"/>
              <a:t>hlorures  </a:t>
            </a:r>
            <a:r>
              <a:rPr lang="fr-FR" sz="1800" b="1" dirty="0"/>
              <a:t>Cl</a:t>
            </a:r>
            <a:r>
              <a:rPr lang="fr-FR" b="1" baseline="30000" dirty="0"/>
              <a:t>-</a:t>
            </a:r>
            <a:r>
              <a:rPr lang="fr-FR" sz="1800" b="1" dirty="0"/>
              <a:t> :</a:t>
            </a:r>
            <a:r>
              <a:rPr lang="fr-FR" sz="1400" dirty="0"/>
              <a:t/>
            </a:r>
            <a:br>
              <a:rPr lang="fr-FR" sz="1400" dirty="0"/>
            </a:br>
            <a:endParaRPr lang="fr-FR" dirty="0"/>
          </a:p>
        </p:txBody>
      </p:sp>
      <p:sp>
        <p:nvSpPr>
          <p:cNvPr id="9" name="Rectangle 9"/>
          <p:cNvSpPr>
            <a:spLocks noChangeArrowheads="1"/>
          </p:cNvSpPr>
          <p:nvPr/>
        </p:nvSpPr>
        <p:spPr bwMode="auto">
          <a:xfrm>
            <a:off x="856060" y="979644"/>
            <a:ext cx="702830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L'ion chlorure Cl c'est un atome de chlore chargé d'un électron supplémentaire</a:t>
            </a:r>
            <a:endParaRPr kumimoji="0" lang="fr-FR" altLang="fr-FR" sz="16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C’est un ion négatif (anion), dit halogénure un atome de chlore ayant gagné un électron.</a:t>
            </a:r>
            <a:endParaRPr kumimoji="0" lang="fr-FR" altLang="fr-FR" sz="16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Les eaux chlorurées ont un effet stimulant sur la croissance et sont indiquées dans le traitement des troubles du développement. </a:t>
            </a:r>
            <a:endParaRPr kumimoji="0" lang="fr-FR" altLang="fr-FR" sz="16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smtClean="0">
              <a:ln>
                <a:noFill/>
              </a:ln>
              <a:solidFill>
                <a:schemeClr val="tx1"/>
              </a:solidFill>
              <a:effectLst/>
              <a:latin typeface="Arial" panose="020B0604020202020204" pitchFamily="34" charset="0"/>
            </a:endParaRPr>
          </a:p>
        </p:txBody>
      </p:sp>
      <p:sp>
        <p:nvSpPr>
          <p:cNvPr id="10" name="AutoShape 29"/>
          <p:cNvSpPr>
            <a:spLocks noChangeArrowheads="1"/>
          </p:cNvSpPr>
          <p:nvPr/>
        </p:nvSpPr>
        <p:spPr bwMode="auto">
          <a:xfrm>
            <a:off x="6588224" y="2900787"/>
            <a:ext cx="2486025" cy="1536325"/>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smtClean="0">
                <a:ln>
                  <a:noFill/>
                </a:ln>
                <a:solidFill>
                  <a:schemeClr val="bg1"/>
                </a:solidFill>
                <a:effectLst/>
                <a:latin typeface="Calibri" panose="020F0502020204030204" pitchFamily="34" charset="0"/>
                <a:ea typeface="Times New Roman" panose="02020603050405020304" pitchFamily="18" charset="0"/>
                <a:cs typeface="Arial" panose="020B0604020202020204" pitchFamily="34" charset="0"/>
              </a:rPr>
              <a:t>Les verreries  :</a:t>
            </a:r>
            <a:endParaRPr kumimoji="0" lang="fr-FR" altLang="fr-FR" sz="1600" b="1" i="0" u="none" strike="noStrike" cap="none" normalizeH="0" baseline="0" dirty="0" smtClean="0">
              <a:ln>
                <a:noFill/>
              </a:ln>
              <a:solidFill>
                <a:schemeClr val="bg1"/>
              </a:solidFill>
              <a:effectLst/>
            </a:endParaRPr>
          </a:p>
          <a:p>
            <a:pPr lvl="0" eaLnBrk="0" fontAlgn="base" hangingPunct="0">
              <a:spcBef>
                <a:spcPct val="0"/>
              </a:spcBef>
              <a:spcAft>
                <a:spcPct val="0"/>
              </a:spcAft>
              <a:buFontTx/>
              <a:buChar char="•"/>
            </a:pPr>
            <a:r>
              <a:rPr kumimoji="0" lang="fr-FR" altLang="fr-FR"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Bécher de 100ml.</a:t>
            </a:r>
            <a:r>
              <a:rPr lang="fr-FR" altLang="fr-FR" sz="1400" b="1" dirty="0">
                <a:latin typeface="Times New Roman" panose="02020603050405020304" pitchFamily="18" charset="0"/>
                <a:ea typeface="Times New Roman" panose="02020603050405020304" pitchFamily="18" charset="0"/>
                <a:cs typeface="Times New Roman" panose="02020603050405020304" pitchFamily="18" charset="0"/>
              </a:rPr>
              <a:t> utilisées</a:t>
            </a:r>
            <a:endParaRPr kumimoji="0" lang="fr-FR" altLang="fr-FR"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 barreau magnétique.</a:t>
            </a:r>
            <a:endParaRPr kumimoji="0" lang="fr-FR" altLang="fr-FR"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Matériels utilisées :</a:t>
            </a:r>
            <a:endParaRPr kumimoji="0" lang="fr-FR" altLang="fr-FR"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Metrohm</a:t>
            </a:r>
            <a:r>
              <a:rPr kumimoji="0" lang="fr-FR" alt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fr-FR" altLang="fr-FR"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Rectangle 11"/>
          <p:cNvSpPr>
            <a:spLocks noChangeArrowheads="1"/>
          </p:cNvSpPr>
          <p:nvPr/>
        </p:nvSpPr>
        <p:spPr bwMode="auto">
          <a:xfrm>
            <a:off x="639037" y="2131346"/>
            <a:ext cx="858600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La concentration maximale admise des chlorures dans les eaux destinées à la consommation humaine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est de 200 mg/l.</a:t>
            </a:r>
            <a:endParaRPr kumimoji="0" lang="fr-FR" altLang="fr-FR" sz="24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p:txBody>
      </p:sp>
      <p:sp>
        <p:nvSpPr>
          <p:cNvPr id="12" name="AutoShape 28"/>
          <p:cNvSpPr>
            <a:spLocks noChangeArrowheads="1"/>
          </p:cNvSpPr>
          <p:nvPr/>
        </p:nvSpPr>
        <p:spPr bwMode="auto">
          <a:xfrm>
            <a:off x="539552" y="3164893"/>
            <a:ext cx="3024336" cy="1008113"/>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smtClean="0">
                <a:ln>
                  <a:noFill/>
                </a:ln>
                <a:solidFill>
                  <a:schemeClr val="bg1"/>
                </a:solidFill>
                <a:effectLst/>
                <a:latin typeface="Times New Roman" panose="02020603050405020304" pitchFamily="18" charset="0"/>
              </a:rPr>
              <a:t>Réactifs utilisées</a:t>
            </a:r>
            <a:r>
              <a:rPr kumimoji="0" lang="fr-FR" altLang="fr-FR" b="0" i="0" u="none" strike="noStrike" cap="none" normalizeH="0" baseline="0" dirty="0" smtClean="0">
                <a:ln>
                  <a:noFill/>
                </a:ln>
                <a:solidFill>
                  <a:schemeClr val="bg1"/>
                </a:solidFill>
                <a:effectLst/>
                <a:latin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fr-FR" altLang="fr-FR" b="0" i="0" u="none" strike="noStrike" cap="none" normalizeH="0" baseline="0" dirty="0" smtClean="0">
                <a:ln>
                  <a:noFill/>
                </a:ln>
                <a:solidFill>
                  <a:schemeClr val="tx1"/>
                </a:solidFill>
                <a:effectLst/>
                <a:latin typeface="Times New Roman" panose="02020603050405020304" pitchFamily="18" charset="0"/>
              </a:rPr>
              <a:t>Nitrate d'argent AgNO</a:t>
            </a:r>
            <a:r>
              <a:rPr kumimoji="0" lang="fr-FR" altLang="fr-FR" b="0" i="0" u="none" strike="noStrike" cap="none" normalizeH="0" baseline="-25000" dirty="0" smtClean="0">
                <a:ln>
                  <a:noFill/>
                </a:ln>
                <a:solidFill>
                  <a:schemeClr val="tx1"/>
                </a:solidFill>
                <a:effectLst/>
                <a:latin typeface="Times New Roman" panose="02020603050405020304" pitchFamily="18" charset="0"/>
              </a:rPr>
              <a:t>3</a:t>
            </a:r>
            <a:r>
              <a:rPr kumimoji="0" lang="fr-FR" altLang="fr-FR" b="0" i="0" u="none" strike="noStrike" cap="none" normalizeH="0" baseline="0" dirty="0" smtClean="0">
                <a:ln>
                  <a:noFill/>
                </a:ln>
                <a:solidFill>
                  <a:schemeClr val="tx1"/>
                </a:solidFill>
                <a:effectLst/>
                <a:latin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27"/>
          <p:cNvSpPr>
            <a:spLocks noChangeArrowheads="1"/>
          </p:cNvSpPr>
          <p:nvPr/>
        </p:nvSpPr>
        <p:spPr bwMode="auto">
          <a:xfrm>
            <a:off x="1475656" y="4581128"/>
            <a:ext cx="5557838" cy="1516063"/>
          </a:xfrm>
          <a:prstGeom prst="rect">
            <a:avLst/>
          </a:prstGeom>
          <a:gradFill rotWithShape="0">
            <a:gsLst>
              <a:gs pos="0">
                <a:srgbClr val="940700"/>
              </a:gs>
              <a:gs pos="50000">
                <a:srgbClr val="940200"/>
              </a:gs>
              <a:gs pos="100000">
                <a:srgbClr val="940700"/>
              </a:gs>
            </a:gsLst>
            <a:lin ang="18900000" scaled="1"/>
          </a:gradFill>
          <a:ln w="12700">
            <a:solidFill>
              <a:srgbClr val="940700"/>
            </a:solidFill>
            <a:miter lim="800000"/>
            <a:headEnd/>
            <a:tailEnd/>
          </a:ln>
          <a:effectLst>
            <a:outerShdw dist="28398" dir="3806097" algn="ctr" rotWithShape="0">
              <a:srgbClr val="44060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chemeClr val="tx1"/>
                </a:solidFill>
                <a:effectLst/>
                <a:latin typeface="Times New Roman" panose="02020603050405020304" pitchFamily="18" charset="0"/>
              </a:rPr>
              <a:t>Mode opératoire :</a:t>
            </a:r>
          </a:p>
          <a:p>
            <a:pPr marL="0" marR="0" lvl="0" indent="0" algn="l" defTabSz="914400" rtl="0" eaLnBrk="0" fontAlgn="base" latinLnBrk="0" hangingPunct="0">
              <a:lnSpc>
                <a:spcPct val="100000"/>
              </a:lnSpc>
              <a:spcBef>
                <a:spcPct val="0"/>
              </a:spcBef>
              <a:spcAft>
                <a:spcPct val="0"/>
              </a:spcAft>
              <a:buClrTx/>
              <a:buSzTx/>
              <a:buFont typeface="Times New Roman" panose="02020603050405020304" pitchFamily="18" charset="0"/>
              <a:buChar char="A"/>
              <a:tabLst/>
            </a:pPr>
            <a:r>
              <a:rPr kumimoji="0" lang="fr-FR" altLang="fr-FR" sz="1400" b="0" i="0" u="none" strike="noStrike" cap="none" normalizeH="0" baseline="0" dirty="0" smtClean="0">
                <a:ln>
                  <a:noFill/>
                </a:ln>
                <a:solidFill>
                  <a:schemeClr val="tx1"/>
                </a:solidFill>
                <a:effectLst/>
                <a:latin typeface="Times New Roman" panose="02020603050405020304" pitchFamily="18" charset="0"/>
              </a:rPr>
              <a:t>Prendre 100ml d'échantillon qu'on verse dans un Bécher.</a:t>
            </a:r>
          </a:p>
          <a:p>
            <a:pPr marL="457200" marR="0" lvl="1" indent="0" algn="l" defTabSz="914400" rtl="0" eaLnBrk="0" fontAlgn="base" latinLnBrk="0" hangingPunct="0">
              <a:lnSpc>
                <a:spcPct val="100000"/>
              </a:lnSpc>
              <a:spcBef>
                <a:spcPct val="0"/>
              </a:spcBef>
              <a:spcAft>
                <a:spcPct val="0"/>
              </a:spcAft>
              <a:buClrTx/>
              <a:buSzTx/>
              <a:buFont typeface="Times New Roman" panose="02020603050405020304" pitchFamily="18" charset="0"/>
              <a:buChar char="-"/>
              <a:tabLst/>
            </a:pPr>
            <a:r>
              <a:rPr kumimoji="0" lang="fr-FR" altLang="fr-FR" sz="1400" b="0" i="0" u="none" strike="noStrike" cap="none" normalizeH="0" baseline="0" dirty="0" smtClean="0">
                <a:ln>
                  <a:noFill/>
                </a:ln>
                <a:solidFill>
                  <a:schemeClr val="tx1"/>
                </a:solidFill>
                <a:effectLst/>
                <a:latin typeface="Times New Roman" panose="02020603050405020304" pitchFamily="18" charset="0"/>
              </a:rPr>
              <a:t>On met un barreau magnétique dans le bécher. (Pour l’agitation) </a:t>
            </a:r>
          </a:p>
          <a:p>
            <a:pPr marL="0" marR="0" lvl="0" indent="0" algn="l" defTabSz="914400" rtl="0" eaLnBrk="0" fontAlgn="base" latinLnBrk="0" hangingPunct="0">
              <a:lnSpc>
                <a:spcPct val="100000"/>
              </a:lnSpc>
              <a:spcBef>
                <a:spcPct val="0"/>
              </a:spcBef>
              <a:spcAft>
                <a:spcPct val="0"/>
              </a:spcAft>
              <a:buClrTx/>
              <a:buSzTx/>
              <a:buFont typeface="Times New Roman" panose="02020603050405020304" pitchFamily="18" charset="0"/>
              <a:buChar char="B"/>
              <a:tabLst/>
            </a:pPr>
            <a:r>
              <a:rPr kumimoji="0" lang="fr-FR" altLang="fr-FR" sz="1400" b="0" i="0" u="none" strike="noStrike" cap="none" normalizeH="0" baseline="0" dirty="0" smtClean="0">
                <a:ln>
                  <a:noFill/>
                </a:ln>
                <a:solidFill>
                  <a:schemeClr val="tx1"/>
                </a:solidFill>
                <a:effectLst/>
                <a:latin typeface="Times New Roman" panose="02020603050405020304" pitchFamily="18" charset="0"/>
              </a:rPr>
              <a:t>Emerge la sonde  dans le Bécher.</a:t>
            </a:r>
          </a:p>
          <a:p>
            <a:pPr marL="457200" marR="0" lvl="1" indent="0" algn="l" defTabSz="914400" rtl="0" eaLnBrk="0" fontAlgn="base" latinLnBrk="0" hangingPunct="0">
              <a:lnSpc>
                <a:spcPct val="100000"/>
              </a:lnSpc>
              <a:spcBef>
                <a:spcPct val="0"/>
              </a:spcBef>
              <a:spcAft>
                <a:spcPct val="0"/>
              </a:spcAft>
              <a:buClrTx/>
              <a:buSzTx/>
              <a:buFont typeface="Times New Roman" panose="02020603050405020304" pitchFamily="18" charset="0"/>
              <a:buChar char="-"/>
              <a:tabLst/>
            </a:pPr>
            <a:r>
              <a:rPr kumimoji="0" lang="fr-FR" altLang="fr-FR" sz="1400" b="0" i="0" u="none" strike="noStrike" cap="none" normalizeH="0" baseline="0" dirty="0" smtClean="0">
                <a:ln>
                  <a:noFill/>
                </a:ln>
                <a:solidFill>
                  <a:schemeClr val="tx1"/>
                </a:solidFill>
                <a:effectLst/>
                <a:latin typeface="Times New Roman" panose="02020603050405020304" pitchFamily="18" charset="0"/>
              </a:rPr>
              <a:t>Titrer avec le Nitrate d'argent automatiquement par le </a:t>
            </a:r>
            <a:r>
              <a:rPr kumimoji="0" lang="fr-FR" altLang="fr-FR" sz="1400" b="0" i="0" u="none" strike="noStrike" cap="none" normalizeH="0" baseline="0" dirty="0" err="1" smtClean="0">
                <a:ln>
                  <a:noFill/>
                </a:ln>
                <a:solidFill>
                  <a:schemeClr val="tx1"/>
                </a:solidFill>
                <a:effectLst/>
                <a:latin typeface="Times New Roman" panose="02020603050405020304" pitchFamily="18" charset="0"/>
              </a:rPr>
              <a:t>Metrhom</a:t>
            </a:r>
            <a:r>
              <a:rPr kumimoji="0" lang="fr-FR" altLang="fr-FR" sz="1400" b="0" i="0" u="none" strike="noStrike" cap="none" normalizeH="0" baseline="0" dirty="0" smtClean="0">
                <a:ln>
                  <a:noFill/>
                </a:ln>
                <a:solidFill>
                  <a:schemeClr val="tx1"/>
                </a:solidFill>
                <a:effectLst/>
                <a:latin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 typeface="Times New Roman" panose="02020603050405020304" pitchFamily="18" charset="0"/>
              <a:buChar char="C"/>
              <a:tabLst/>
            </a:pPr>
            <a:r>
              <a:rPr kumimoji="0" lang="fr-FR" altLang="fr-FR" sz="1400" b="0" i="0" u="none" strike="noStrike" cap="none" normalizeH="0" baseline="0" dirty="0" smtClean="0">
                <a:ln>
                  <a:noFill/>
                </a:ln>
                <a:solidFill>
                  <a:schemeClr val="tx1"/>
                </a:solidFill>
                <a:effectLst/>
                <a:latin typeface="Times New Roman" panose="02020603050405020304" pitchFamily="18" charset="0"/>
              </a:rPr>
              <a:t>Résultat final après le titrage par le </a:t>
            </a:r>
            <a:r>
              <a:rPr kumimoji="0" lang="fr-FR" altLang="fr-FR" sz="1400" b="0" i="0" u="none" strike="noStrike" cap="none" normalizeH="0" baseline="0" dirty="0" err="1" smtClean="0">
                <a:ln>
                  <a:noFill/>
                </a:ln>
                <a:solidFill>
                  <a:schemeClr val="tx1"/>
                </a:solidFill>
                <a:effectLst/>
                <a:latin typeface="Times New Roman" panose="02020603050405020304" pitchFamily="18" charset="0"/>
              </a:rPr>
              <a:t>metrohm</a:t>
            </a:r>
            <a:r>
              <a:rPr kumimoji="0" lang="fr-FR" altLang="fr-FR" sz="1400" b="0" i="0" u="none" strike="noStrike" cap="none" normalizeH="0" baseline="0" dirty="0" smtClean="0">
                <a:ln>
                  <a:noFill/>
                </a:ln>
                <a:solidFill>
                  <a:schemeClr val="tx1"/>
                </a:solidFill>
                <a:effectLst/>
                <a:latin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668136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hlorure.jpg"/>
          <p:cNvPicPr/>
          <p:nvPr/>
        </p:nvPicPr>
        <p:blipFill>
          <a:blip r:embed="rId2"/>
          <a:stretch>
            <a:fillRect/>
          </a:stretch>
        </p:blipFill>
        <p:spPr>
          <a:xfrm>
            <a:off x="1979712" y="384799"/>
            <a:ext cx="4784090" cy="2638425"/>
          </a:xfrm>
          <a:prstGeom prst="rect">
            <a:avLst/>
          </a:prstGeom>
        </p:spPr>
      </p:pic>
      <p:sp>
        <p:nvSpPr>
          <p:cNvPr id="7" name="Text Box 31"/>
          <p:cNvSpPr txBox="1">
            <a:spLocks noChangeArrowheads="1"/>
          </p:cNvSpPr>
          <p:nvPr/>
        </p:nvSpPr>
        <p:spPr bwMode="auto">
          <a:xfrm>
            <a:off x="2491829" y="3212976"/>
            <a:ext cx="4159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400" b="1" i="0" u="none" strike="noStrike" cap="none" normalizeH="0" baseline="0" smtClean="0">
                <a:ln>
                  <a:noFill/>
                </a:ln>
                <a:solidFill>
                  <a:schemeClr val="tx1"/>
                </a:solidFill>
                <a:effectLst/>
                <a:latin typeface="Calibri" panose="020F0502020204030204" pitchFamily="34" charset="0"/>
              </a:rPr>
              <a:t>(A)</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8" name="Text Box 32"/>
          <p:cNvSpPr txBox="1">
            <a:spLocks noChangeArrowheads="1"/>
          </p:cNvSpPr>
          <p:nvPr/>
        </p:nvSpPr>
        <p:spPr bwMode="auto">
          <a:xfrm>
            <a:off x="4112426" y="3212976"/>
            <a:ext cx="4159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400" b="1" i="0" u="none" strike="noStrike" cap="none" normalizeH="0" baseline="0" smtClean="0">
                <a:ln>
                  <a:noFill/>
                </a:ln>
                <a:solidFill>
                  <a:schemeClr val="tx1"/>
                </a:solidFill>
                <a:effectLst/>
                <a:latin typeface="Calibri" panose="020F0502020204030204" pitchFamily="34" charset="0"/>
              </a:rPr>
              <a:t>(B)</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9" name="Text Box 33"/>
          <p:cNvSpPr txBox="1">
            <a:spLocks noChangeArrowheads="1"/>
          </p:cNvSpPr>
          <p:nvPr/>
        </p:nvSpPr>
        <p:spPr bwMode="auto">
          <a:xfrm>
            <a:off x="5739910" y="3212976"/>
            <a:ext cx="4159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400" b="1" i="0" u="none" strike="noStrike" cap="none" normalizeH="0" baseline="0" smtClean="0">
                <a:ln>
                  <a:noFill/>
                </a:ln>
                <a:solidFill>
                  <a:schemeClr val="tx1"/>
                </a:solidFill>
                <a:effectLst/>
                <a:latin typeface="Calibri" panose="020F0502020204030204" pitchFamily="34" charset="0"/>
              </a:rPr>
              <a:t>(C)</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0" name="Rectangle 30"/>
          <p:cNvSpPr>
            <a:spLocks noChangeArrowheads="1"/>
          </p:cNvSpPr>
          <p:nvPr/>
        </p:nvSpPr>
        <p:spPr bwMode="auto">
          <a:xfrm>
            <a:off x="2374255" y="3738463"/>
            <a:ext cx="3333750" cy="347663"/>
          </a:xfrm>
          <a:prstGeom prst="rect">
            <a:avLst/>
          </a:prstGeom>
          <a:solidFill>
            <a:srgbClr val="810C00"/>
          </a:solidFill>
          <a:ln w="12700">
            <a:solidFill>
              <a:srgbClr val="800C00"/>
            </a:solidFill>
            <a:prstDash val="dash"/>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r-FR" altLang="fr-FR" sz="1200" b="1" i="0" u="none" strike="noStrike" cap="none" normalizeH="0" baseline="0" smtClean="0">
                <a:ln>
                  <a:noFill/>
                </a:ln>
                <a:solidFill>
                  <a:schemeClr val="tx1"/>
                </a:solidFill>
                <a:effectLst/>
                <a:latin typeface="Times New Roman" panose="02020603050405020304" pitchFamily="18" charset="0"/>
              </a:rPr>
              <a:t>Les étapes d'analyse de chlorure.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1" name="AutoShape 158"/>
          <p:cNvSpPr>
            <a:spLocks noChangeArrowheads="1"/>
          </p:cNvSpPr>
          <p:nvPr/>
        </p:nvSpPr>
        <p:spPr bwMode="auto">
          <a:xfrm>
            <a:off x="980539" y="4509120"/>
            <a:ext cx="5783263" cy="1333500"/>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chemeClr val="tx1"/>
                </a:solidFill>
                <a:effectLst/>
                <a:latin typeface="Times New Roman" panose="02020603050405020304" pitchFamily="18" charset="0"/>
              </a:rPr>
              <a:t>La lecture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Times New Roman" panose="02020603050405020304" pitchFamily="18" charset="0"/>
              </a:rPr>
              <a:t> Le résultat s'affiche sur l'écran de l'appareil de </a:t>
            </a:r>
            <a:r>
              <a:rPr kumimoji="0" lang="fr-FR" altLang="fr-FR" sz="1400" b="0" i="0" u="none" strike="noStrike" cap="none" normalizeH="0" baseline="0" dirty="0" err="1" smtClean="0">
                <a:ln>
                  <a:noFill/>
                </a:ln>
                <a:solidFill>
                  <a:schemeClr val="tx1"/>
                </a:solidFill>
                <a:effectLst/>
                <a:latin typeface="Times New Roman" panose="02020603050405020304" pitchFamily="18" charset="0"/>
              </a:rPr>
              <a:t>Metrhom</a:t>
            </a:r>
            <a:r>
              <a:rPr kumimoji="0" lang="fr-FR" altLang="fr-FR" sz="1400" b="0" i="0" u="none" strike="noStrike" cap="none" normalizeH="0" baseline="0" dirty="0" smtClean="0">
                <a:ln>
                  <a:noFill/>
                </a:ln>
                <a:solidFill>
                  <a:schemeClr val="tx1"/>
                </a:solidFill>
                <a:effectLst/>
                <a:latin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400" b="1"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chemeClr val="tx1"/>
                </a:solidFill>
                <a:effectLst/>
                <a:latin typeface="Times New Roman" panose="02020603050405020304" pitchFamily="18" charset="0"/>
              </a:rPr>
              <a:t> Expression des résultats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Times New Roman" panose="02020603050405020304" pitchFamily="18" charset="0"/>
              </a:rPr>
              <a:t> Volume affiché sur appareil  35,45 (Exprimer en mg/l).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43745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bg1"/>
                </a:solidFill>
              </a:rPr>
              <a:t>Présentation du formateur </a:t>
            </a:r>
            <a:endParaRPr lang="fr-FR" b="1" dirty="0">
              <a:solidFill>
                <a:schemeClr val="bg1"/>
              </a:solidFill>
            </a:endParaRPr>
          </a:p>
        </p:txBody>
      </p:sp>
      <p:sp>
        <p:nvSpPr>
          <p:cNvPr id="3" name="Espace réservé du contenu 2"/>
          <p:cNvSpPr>
            <a:spLocks noGrp="1"/>
          </p:cNvSpPr>
          <p:nvPr>
            <p:ph idx="1"/>
          </p:nvPr>
        </p:nvSpPr>
        <p:spPr>
          <a:xfrm>
            <a:off x="856060" y="2249486"/>
            <a:ext cx="7429499" cy="4251348"/>
          </a:xfrm>
        </p:spPr>
        <p:txBody>
          <a:bodyPr>
            <a:normAutofit fontScale="70000" lnSpcReduction="20000"/>
          </a:bodyPr>
          <a:lstStyle/>
          <a:p>
            <a:pPr>
              <a:buNone/>
            </a:pPr>
            <a:r>
              <a:rPr lang="fr-FR" sz="2600" dirty="0" smtClean="0">
                <a:latin typeface="Times New Roman" pitchFamily="18" charset="0"/>
                <a:cs typeface="Times New Roman" pitchFamily="18" charset="0"/>
              </a:rPr>
              <a:t>Monsieur GHARBI houari technicien supérieure en traitement des eaux  avec une mention d’excellent diplômé en 2019  </a:t>
            </a:r>
          </a:p>
          <a:p>
            <a:pPr>
              <a:buNone/>
            </a:pPr>
            <a:r>
              <a:rPr lang="fr-FR" sz="2600" dirty="0" smtClean="0">
                <a:latin typeface="Times New Roman" pitchFamily="18" charset="0"/>
                <a:cs typeface="Times New Roman" pitchFamily="18" charset="0"/>
              </a:rPr>
              <a:t>J’ai eu un passage au niveau de la société d’eau et assainissement Oran  SEOR dans différents poste comme analyste laborantin physico-chimique durant 18 mois et microbiologique 06 mois et chef secteur de qualité au niveau de la gérance d’Ain Türck  et  aussi au temps que chef de station de deux station de dessalement LES DUNES et BOUSFER.</a:t>
            </a:r>
          </a:p>
          <a:p>
            <a:pPr>
              <a:buNone/>
            </a:pPr>
            <a:r>
              <a:rPr lang="fr-FR" sz="2600" dirty="0" smtClean="0">
                <a:latin typeface="Times New Roman" pitchFamily="18" charset="0"/>
                <a:cs typeface="Times New Roman" pitchFamily="18" charset="0"/>
              </a:rPr>
              <a:t>En 2019, j’étais recruté au niveau de l’école supérieure de science biologique Oran au temps que technicien des laboratoires universitaires.</a:t>
            </a:r>
          </a:p>
          <a:p>
            <a:pPr>
              <a:buNone/>
            </a:pPr>
            <a:r>
              <a:rPr lang="fr-FR" sz="2600" dirty="0" smtClean="0">
                <a:latin typeface="Times New Roman" pitchFamily="18" charset="0"/>
                <a:cs typeface="Times New Roman" pitchFamily="18" charset="0"/>
              </a:rPr>
              <a:t>En 2020 j’ai obtenu une tache de responsable de laboratoire de microbiologie et maintenant j’occupe le poste de responsable de laboratoire de biologie moléculaire   </a:t>
            </a:r>
            <a:endParaRPr lang="fr-FR" dirty="0" smtClean="0">
              <a:latin typeface="Times New Roman" pitchFamily="18" charset="0"/>
              <a:cs typeface="Times New Roman" pitchFamily="18" charset="0"/>
            </a:endParaRPr>
          </a:p>
          <a:p>
            <a:pPr>
              <a:lnSpc>
                <a:spcPct val="170000"/>
              </a:lnSpc>
            </a:pPr>
            <a:endParaRPr lang="fr-FR"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Plan de formation </a:t>
            </a:r>
            <a:endParaRPr lang="fr-FR" dirty="0">
              <a:solidFill>
                <a:schemeClr val="bg1"/>
              </a:solidFill>
            </a:endParaRPr>
          </a:p>
        </p:txBody>
      </p:sp>
      <p:sp>
        <p:nvSpPr>
          <p:cNvPr id="3" name="Espace réservé du contenu 2"/>
          <p:cNvSpPr>
            <a:spLocks noGrp="1"/>
          </p:cNvSpPr>
          <p:nvPr>
            <p:ph idx="1"/>
          </p:nvPr>
        </p:nvSpPr>
        <p:spPr/>
        <p:txBody>
          <a:bodyPr/>
          <a:lstStyle/>
          <a:p>
            <a:r>
              <a:rPr lang="fr-FR" sz="1800" b="1" dirty="0" smtClean="0">
                <a:latin typeface="Times New Roman" pitchFamily="18" charset="0"/>
                <a:cs typeface="Times New Roman" pitchFamily="18" charset="0"/>
              </a:rPr>
              <a:t>Introduction </a:t>
            </a:r>
          </a:p>
          <a:p>
            <a:r>
              <a:rPr lang="fr-FR" sz="1800" b="1" dirty="0" smtClean="0">
                <a:latin typeface="Times New Roman" pitchFamily="18" charset="0"/>
                <a:cs typeface="Times New Roman" pitchFamily="18" charset="0"/>
              </a:rPr>
              <a:t>Paramètres organoleptiques </a:t>
            </a:r>
          </a:p>
          <a:p>
            <a:r>
              <a:rPr lang="fr-FR" sz="1800" b="1" dirty="0" smtClean="0"/>
              <a:t>Paramètre physico chimique </a:t>
            </a:r>
          </a:p>
          <a:p>
            <a:r>
              <a:rPr lang="fr-FR" sz="1800" b="1" dirty="0" smtClean="0"/>
              <a:t> Paramètre bactériologique </a:t>
            </a:r>
          </a:p>
          <a:p>
            <a:r>
              <a:rPr lang="fr-FR" sz="1800" b="1" dirty="0" smtClean="0"/>
              <a:t>Conclusion </a:t>
            </a:r>
          </a:p>
          <a:p>
            <a:endParaRPr lang="fr-FR" sz="1800" dirty="0" smtClean="0">
              <a:latin typeface="Times New Roman" pitchFamily="18" charset="0"/>
              <a:cs typeface="Times New Roman" pitchFamily="18" charset="0"/>
            </a:endParaRPr>
          </a:p>
          <a:p>
            <a:endParaRPr lang="fr-FR"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bg1"/>
                </a:solidFill>
                <a:latin typeface="Times New Roman" pitchFamily="18" charset="0"/>
                <a:cs typeface="Times New Roman" pitchFamily="18" charset="0"/>
              </a:rPr>
              <a:t>Introduction :</a:t>
            </a:r>
            <a:endParaRPr lang="fr-FR" dirty="0">
              <a:solidFill>
                <a:schemeClr val="bg1"/>
              </a:solidFill>
            </a:endParaRPr>
          </a:p>
        </p:txBody>
      </p:sp>
      <p:sp>
        <p:nvSpPr>
          <p:cNvPr id="3" name="Espace réservé du contenu 2"/>
          <p:cNvSpPr>
            <a:spLocks noGrp="1"/>
          </p:cNvSpPr>
          <p:nvPr>
            <p:ph idx="1"/>
          </p:nvPr>
        </p:nvSpPr>
        <p:spPr>
          <a:xfrm>
            <a:off x="571472" y="1714488"/>
            <a:ext cx="7785525" cy="3894157"/>
          </a:xfrm>
        </p:spPr>
        <p:txBody>
          <a:bodyPr>
            <a:normAutofit fontScale="92500" lnSpcReduction="20000"/>
          </a:bodyPr>
          <a:lstStyle/>
          <a:p>
            <a:pPr>
              <a:buNone/>
            </a:pPr>
            <a:r>
              <a:rPr lang="fr-FR" dirty="0" smtClean="0"/>
              <a:t>Dans le domaine alimentaire la qualité est une préoccupation ancienne et récurrente qui reste toujours au cœur des inquiétudes des consommateurs.</a:t>
            </a:r>
          </a:p>
          <a:p>
            <a:pPr>
              <a:buNone/>
            </a:pPr>
            <a:r>
              <a:rPr lang="fr-FR" dirty="0" smtClean="0"/>
              <a:t>Le terme qualité pour les produits alimentaires regroupe  différentes composantes qualité nutritionnelles sanitaire et organoleptiques </a:t>
            </a:r>
          </a:p>
          <a:p>
            <a:pPr>
              <a:buNone/>
            </a:pPr>
            <a:r>
              <a:rPr lang="fr-FR" dirty="0" smtClean="0"/>
              <a:t>Le secteur alimentaire agit donc sur ces trois dimensions essentielles de qualité </a:t>
            </a:r>
          </a:p>
          <a:p>
            <a:pPr>
              <a:buNone/>
            </a:pPr>
            <a:r>
              <a:rPr lang="fr-FR" dirty="0" smtClean="0"/>
              <a:t>L'eau est une </a:t>
            </a:r>
            <a:r>
              <a:rPr lang="fr-FR" u="sng" dirty="0" smtClean="0">
                <a:hlinkClick r:id="rId2" tooltip="Substance chimique"/>
              </a:rPr>
              <a:t>substance chimique</a:t>
            </a:r>
            <a:r>
              <a:rPr lang="fr-FR" dirty="0" smtClean="0"/>
              <a:t> constituée de </a:t>
            </a:r>
            <a:r>
              <a:rPr lang="fr-FR" dirty="0" smtClean="0">
                <a:hlinkClick r:id="rId3" tooltip="Molécule"/>
              </a:rPr>
              <a:t>molécules</a:t>
            </a:r>
            <a:r>
              <a:rPr lang="fr-FR" dirty="0" smtClean="0"/>
              <a:t> </a:t>
            </a:r>
            <a:r>
              <a:rPr lang="fr-FR" dirty="0" smtClean="0">
                <a:hlinkClick r:id="rId4" tooltip="Hydrogène"/>
              </a:rPr>
              <a:t>H</a:t>
            </a:r>
            <a:r>
              <a:rPr lang="fr-FR" dirty="0" smtClean="0"/>
              <a:t>2</a:t>
            </a:r>
            <a:r>
              <a:rPr lang="fr-FR" dirty="0" smtClean="0">
                <a:hlinkClick r:id="rId5" tooltip="Oxygène"/>
              </a:rPr>
              <a:t>O</a:t>
            </a:r>
            <a:r>
              <a:rPr lang="fr-FR" dirty="0" smtClean="0"/>
              <a:t> , L’eau est incolore, inodore et sans saveur.</a:t>
            </a:r>
          </a:p>
          <a:p>
            <a:pPr>
              <a:buNone/>
            </a:pPr>
            <a:endParaRPr lang="fr-FR" dirty="0" smtClean="0"/>
          </a:p>
          <a:p>
            <a:endParaRPr lang="fr-FR" dirty="0"/>
          </a:p>
        </p:txBody>
      </p:sp>
      <p:pic>
        <p:nvPicPr>
          <p:cNvPr id="4" name="Picture 2"/>
          <p:cNvPicPr>
            <a:picLocks noChangeAspect="1" noChangeArrowheads="1"/>
          </p:cNvPicPr>
          <p:nvPr/>
        </p:nvPicPr>
        <p:blipFill>
          <a:blip r:embed="rId6"/>
          <a:srcRect/>
          <a:stretch>
            <a:fillRect/>
          </a:stretch>
        </p:blipFill>
        <p:spPr bwMode="auto">
          <a:xfrm>
            <a:off x="4929190" y="5572140"/>
            <a:ext cx="3643338" cy="114300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428728" y="571480"/>
            <a:ext cx="7358113" cy="2214578"/>
          </a:xfrm>
        </p:spPr>
        <p:txBody>
          <a:bodyPr>
            <a:normAutofit/>
          </a:bodyPr>
          <a:lstStyle/>
          <a:p>
            <a:r>
              <a:rPr lang="fr-FR" sz="3200" b="1" dirty="0" smtClean="0">
                <a:solidFill>
                  <a:schemeClr val="bg1"/>
                </a:solidFill>
              </a:rPr>
              <a:t>Paramètres organoleptiques :</a:t>
            </a:r>
            <a:r>
              <a:rPr lang="fr-FR" dirty="0" smtClean="0"/>
              <a:t/>
            </a:r>
            <a:br>
              <a:rPr lang="fr-FR" dirty="0" smtClean="0"/>
            </a:br>
            <a:endParaRPr lang="fr-FR" dirty="0"/>
          </a:p>
        </p:txBody>
      </p:sp>
      <p:sp>
        <p:nvSpPr>
          <p:cNvPr id="5" name="Espace réservé du contenu 4"/>
          <p:cNvSpPr>
            <a:spLocks noGrp="1"/>
          </p:cNvSpPr>
          <p:nvPr>
            <p:ph type="subTitle" idx="1"/>
          </p:nvPr>
        </p:nvSpPr>
        <p:spPr>
          <a:xfrm>
            <a:off x="1071538" y="2500306"/>
            <a:ext cx="7786710" cy="3714776"/>
          </a:xfrm>
        </p:spPr>
        <p:txBody>
          <a:bodyPr>
            <a:normAutofit/>
          </a:bodyPr>
          <a:lstStyle/>
          <a:p>
            <a:pPr>
              <a:buNone/>
            </a:pPr>
            <a:r>
              <a:rPr lang="fr-FR" dirty="0" smtClean="0">
                <a:solidFill>
                  <a:schemeClr val="tx1"/>
                </a:solidFill>
              </a:rPr>
              <a:t>Ces différents caractères doivent être appréciés au moment du prélèvement certaines odeurs peuvent, par exemple, disparaître pendant le transport, ou l’aspect de l’échantillon se modifier au cours du stockage (apparition d’une coloration, de précipités, etc.). </a:t>
            </a:r>
          </a:p>
          <a:p>
            <a:pPr>
              <a:buNone/>
            </a:pPr>
            <a:r>
              <a:rPr lang="fr-FR" b="1" dirty="0" smtClean="0">
                <a:solidFill>
                  <a:schemeClr val="bg1"/>
                </a:solidFill>
              </a:rPr>
              <a:t>     L’odeur à 25°C:</a:t>
            </a:r>
            <a:endParaRPr lang="fr-FR" sz="1600" dirty="0" smtClean="0">
              <a:solidFill>
                <a:schemeClr val="bg1"/>
              </a:solidFill>
            </a:endParaRPr>
          </a:p>
          <a:p>
            <a:r>
              <a:rPr lang="fr-FR" dirty="0" smtClean="0">
                <a:solidFill>
                  <a:schemeClr val="tx1"/>
                </a:solidFill>
              </a:rPr>
              <a:t>      L’ensemble des sensations perçues par l’organe olfactif en     flairant certaines substances volatiles</a:t>
            </a:r>
            <a:r>
              <a:rPr lang="fr-FR" dirty="0" smtClean="0"/>
              <a:t>.</a:t>
            </a:r>
            <a:endParaRPr lang="fr-FR" sz="1600" dirty="0" smtClean="0"/>
          </a:p>
          <a:p>
            <a:pPr>
              <a:buNone/>
            </a:pPr>
            <a:endParaRPr lang="fr-FR" dirty="0" smtClean="0">
              <a:solidFill>
                <a:schemeClr val="tx1"/>
              </a:solidFill>
            </a:endParaRPr>
          </a:p>
          <a:p>
            <a:endParaRPr lang="fr-FR"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1" rtl="0"/>
            <a:r>
              <a:rPr lang="fr-FR" sz="1400" dirty="0"/>
              <a:t/>
            </a:r>
            <a:br>
              <a:rPr lang="fr-FR" sz="1400" dirty="0"/>
            </a:br>
            <a:endParaRPr lang="fr-FR" dirty="0"/>
          </a:p>
        </p:txBody>
      </p:sp>
      <p:sp>
        <p:nvSpPr>
          <p:cNvPr id="3" name="Espace réservé du contenu 2"/>
          <p:cNvSpPr>
            <a:spLocks noGrp="1"/>
          </p:cNvSpPr>
          <p:nvPr>
            <p:ph idx="1"/>
          </p:nvPr>
        </p:nvSpPr>
        <p:spPr>
          <a:xfrm>
            <a:off x="785786" y="714356"/>
            <a:ext cx="7429499" cy="5214974"/>
          </a:xfrm>
        </p:spPr>
        <p:txBody>
          <a:bodyPr>
            <a:normAutofit/>
          </a:bodyPr>
          <a:lstStyle/>
          <a:p>
            <a:pPr>
              <a:buNone/>
            </a:pPr>
            <a:r>
              <a:rPr lang="fr-FR" b="1" dirty="0" smtClean="0">
                <a:solidFill>
                  <a:schemeClr val="bg1"/>
                </a:solidFill>
              </a:rPr>
              <a:t>Le gout (saveur) 25°C :</a:t>
            </a:r>
            <a:endParaRPr lang="fr-FR" sz="1050" b="1" dirty="0" smtClean="0">
              <a:solidFill>
                <a:schemeClr val="bg1"/>
              </a:solidFill>
            </a:endParaRPr>
          </a:p>
          <a:p>
            <a:pPr>
              <a:buNone/>
            </a:pPr>
            <a:r>
              <a:rPr lang="fr-FR" dirty="0" smtClean="0"/>
              <a:t>L’ensemble des sensations gustatives, olfactives et de sensibilité chimique commune perçue lorsque l’aliment ou la boisson est dans la bouche.</a:t>
            </a:r>
          </a:p>
          <a:p>
            <a:pPr>
              <a:buNone/>
            </a:pPr>
            <a:r>
              <a:rPr lang="fr-FR" b="1" dirty="0" smtClean="0">
                <a:solidFill>
                  <a:schemeClr val="bg1"/>
                </a:solidFill>
              </a:rPr>
              <a:t>Principe :</a:t>
            </a:r>
            <a:endParaRPr lang="fr-FR" dirty="0" smtClean="0">
              <a:solidFill>
                <a:schemeClr val="bg1"/>
              </a:solidFill>
            </a:endParaRPr>
          </a:p>
          <a:p>
            <a:pPr>
              <a:buNone/>
            </a:pPr>
            <a:r>
              <a:rPr lang="fr-FR" dirty="0" smtClean="0"/>
              <a:t>Cette mesure est basée sur la finesse du sens gustatif de l’opérateur, l’eau est diluée avec eau de référence, la dégustation est effectuée on commençant par les dilutions les plus élevées jusqu'à l’apparition du goût.</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6060" y="714356"/>
            <a:ext cx="7429499" cy="5076845"/>
          </a:xfrm>
        </p:spPr>
        <p:txBody>
          <a:bodyPr>
            <a:normAutofit/>
          </a:bodyPr>
          <a:lstStyle/>
          <a:p>
            <a:r>
              <a:rPr lang="fr-FR" sz="3200" b="1" dirty="0" smtClean="0">
                <a:solidFill>
                  <a:schemeClr val="bg1"/>
                </a:solidFill>
                <a:latin typeface="Times New Roman" pitchFamily="18" charset="0"/>
                <a:cs typeface="Times New Roman" pitchFamily="18" charset="0"/>
              </a:rPr>
              <a:t>Mode opératoire :</a:t>
            </a:r>
            <a:endParaRPr lang="fr-FR" sz="3200" dirty="0" smtClean="0">
              <a:solidFill>
                <a:schemeClr val="bg1"/>
              </a:solidFill>
              <a:latin typeface="Times New Roman" pitchFamily="18" charset="0"/>
              <a:cs typeface="Times New Roman" pitchFamily="18" charset="0"/>
            </a:endParaRPr>
          </a:p>
          <a:p>
            <a:pPr>
              <a:buNone/>
            </a:pPr>
            <a:endParaRPr lang="fr-FR" sz="2600" dirty="0" smtClean="0">
              <a:latin typeface="Times New Roman" pitchFamily="18" charset="0"/>
              <a:cs typeface="Times New Roman" pitchFamily="18" charset="0"/>
            </a:endParaRPr>
          </a:p>
          <a:p>
            <a:endParaRPr lang="fr-FR" dirty="0"/>
          </a:p>
        </p:txBody>
      </p:sp>
      <p:sp>
        <p:nvSpPr>
          <p:cNvPr id="5" name="Rectangle 4"/>
          <p:cNvSpPr/>
          <p:nvPr/>
        </p:nvSpPr>
        <p:spPr>
          <a:xfrm>
            <a:off x="928662" y="1643050"/>
            <a:ext cx="7643866" cy="4500594"/>
          </a:xfrm>
          <a:prstGeom prst="rect">
            <a:avLst/>
          </a:prstGeom>
        </p:spPr>
        <p:style>
          <a:lnRef idx="3">
            <a:schemeClr val="lt1"/>
          </a:lnRef>
          <a:fillRef idx="1003">
            <a:schemeClr val="dk1"/>
          </a:fillRef>
          <a:effectRef idx="1">
            <a:schemeClr val="accent2"/>
          </a:effectRef>
          <a:fontRef idx="minor">
            <a:schemeClr val="lt1"/>
          </a:fontRef>
        </p:style>
        <p:txBody>
          <a:bodyPr rtlCol="0" anchor="ctr"/>
          <a:lstStyle/>
          <a:p>
            <a:pPr>
              <a:buNone/>
            </a:pPr>
            <a:r>
              <a:rPr lang="fr-FR" dirty="0" smtClean="0">
                <a:latin typeface="Times New Roman" pitchFamily="18" charset="0"/>
                <a:cs typeface="Times New Roman" pitchFamily="18" charset="0"/>
              </a:rPr>
              <a:t>Soit pour odeur ou pour saveur </a:t>
            </a:r>
          </a:p>
          <a:p>
            <a:pPr>
              <a:buFont typeface="Arial" pitchFamily="34" charset="0"/>
              <a:buChar char="•"/>
            </a:pPr>
            <a:r>
              <a:rPr lang="fr-FR" dirty="0" smtClean="0">
                <a:latin typeface="Times New Roman" pitchFamily="18" charset="0"/>
                <a:cs typeface="Times New Roman" pitchFamily="18" charset="0"/>
              </a:rPr>
              <a:t> On prend 50ml d’eau distillé dans un bécher, et 50 ml de l’échantillon dans un autre bécher.</a:t>
            </a:r>
          </a:p>
          <a:p>
            <a:pPr>
              <a:buFont typeface="Arial" pitchFamily="34" charset="0"/>
              <a:buChar char="•"/>
            </a:pPr>
            <a:r>
              <a:rPr lang="fr-FR" dirty="0" smtClean="0">
                <a:latin typeface="Times New Roman" pitchFamily="18" charset="0"/>
                <a:cs typeface="Times New Roman" pitchFamily="18" charset="0"/>
              </a:rPr>
              <a:t> Apres on compare entre les deux (eau distillé et l’échantillon) si il ’ya une odeur  on fait une dilution, Jusqu'à ce que nous arrivions au même goût et la même odeur.</a:t>
            </a:r>
          </a:p>
          <a:p>
            <a:r>
              <a:rPr lang="fr-FR" b="1" dirty="0" smtClean="0">
                <a:solidFill>
                  <a:schemeClr val="bg1"/>
                </a:solidFill>
                <a:latin typeface="Times New Roman" pitchFamily="18" charset="0"/>
                <a:cs typeface="Times New Roman" pitchFamily="18" charset="0"/>
              </a:rPr>
              <a:t>Les types de dilution</a:t>
            </a:r>
            <a:r>
              <a:rPr lang="fr-FR" dirty="0" smtClean="0">
                <a:solidFill>
                  <a:schemeClr val="bg1"/>
                </a:solidFill>
                <a:latin typeface="Times New Roman" pitchFamily="18" charset="0"/>
                <a:cs typeface="Times New Roman" pitchFamily="18" charset="0"/>
              </a:rPr>
              <a:t> :</a:t>
            </a:r>
          </a:p>
          <a:p>
            <a:pPr lvl="0"/>
            <a:r>
              <a:rPr lang="fr-FR" dirty="0" smtClean="0">
                <a:latin typeface="Times New Roman" pitchFamily="18" charset="0"/>
                <a:cs typeface="Times New Roman" pitchFamily="18" charset="0"/>
              </a:rPr>
              <a:t>Dilution de deux (2) : on met dans un bécher  25ml échantillon +25ml d’eau distillé.</a:t>
            </a:r>
          </a:p>
          <a:p>
            <a:pPr lvl="0"/>
            <a:r>
              <a:rPr lang="fr-FR" dirty="0" smtClean="0">
                <a:latin typeface="Times New Roman" pitchFamily="18" charset="0"/>
                <a:cs typeface="Times New Roman" pitchFamily="18" charset="0"/>
              </a:rPr>
              <a:t>Dilution de cinq (5) : on met dans un bécher  10ml échantillon +40ml d’eau distillé.</a:t>
            </a:r>
          </a:p>
          <a:p>
            <a:pPr lvl="0"/>
            <a:r>
              <a:rPr lang="fr-FR" dirty="0" smtClean="0">
                <a:latin typeface="Times New Roman" pitchFamily="18" charset="0"/>
                <a:cs typeface="Times New Roman" pitchFamily="18" charset="0"/>
              </a:rPr>
              <a:t>Dilution de dix (10) : on met dans un bécher  5ml échantillon +45ml d’eau distillé.</a:t>
            </a:r>
          </a:p>
          <a:p>
            <a:pPr lvl="0"/>
            <a:r>
              <a:rPr lang="fr-FR" dirty="0" smtClean="0">
                <a:latin typeface="Times New Roman" pitchFamily="18" charset="0"/>
                <a:cs typeface="Times New Roman" pitchFamily="18" charset="0"/>
              </a:rPr>
              <a:t>Dilution de quinze (15) : on met dans un bécher  3.33ml échantillon +46.67ml d’eau distillé.</a:t>
            </a:r>
          </a:p>
          <a:p>
            <a:pPr algn="ctr"/>
            <a:endParaRPr lang="fr-FR"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bg1"/>
                </a:solidFill>
              </a:rPr>
              <a:t>Paramètre physico chimique</a:t>
            </a:r>
            <a:endParaRPr lang="fr-FR" dirty="0">
              <a:solidFill>
                <a:schemeClr val="bg1"/>
              </a:solidFill>
            </a:endParaRPr>
          </a:p>
        </p:txBody>
      </p:sp>
      <p:sp>
        <p:nvSpPr>
          <p:cNvPr id="3" name="Espace réservé du contenu 2"/>
          <p:cNvSpPr>
            <a:spLocks noGrp="1"/>
          </p:cNvSpPr>
          <p:nvPr>
            <p:ph idx="1"/>
          </p:nvPr>
        </p:nvSpPr>
        <p:spPr/>
        <p:txBody>
          <a:bodyPr>
            <a:normAutofit/>
          </a:bodyPr>
          <a:lstStyle/>
          <a:p>
            <a:r>
              <a:rPr lang="fr-FR" sz="2000" b="1" dirty="0" smtClean="0">
                <a:solidFill>
                  <a:schemeClr val="bg1"/>
                </a:solidFill>
              </a:rPr>
              <a:t>Paramètre physique : </a:t>
            </a:r>
          </a:p>
          <a:p>
            <a:pPr marL="457200" indent="-457200">
              <a:buFont typeface="+mj-lt"/>
              <a:buAutoNum type="arabicPeriod"/>
            </a:pPr>
            <a:r>
              <a:rPr lang="fr-FR" sz="2000" dirty="0" smtClean="0">
                <a:solidFill>
                  <a:schemeClr val="bg1"/>
                </a:solidFill>
              </a:rPr>
              <a:t>La température :</a:t>
            </a:r>
          </a:p>
          <a:p>
            <a:pPr>
              <a:buNone/>
            </a:pPr>
            <a:r>
              <a:rPr lang="fr-FR" sz="1700" dirty="0" smtClean="0">
                <a:latin typeface="Times New Roman" pitchFamily="18" charset="0"/>
                <a:cs typeface="Times New Roman" pitchFamily="18" charset="0"/>
              </a:rPr>
              <a:t>La température a une grande importance dans I' étude et la surveillance des eaux quelles que soient souterraine ou superficielle, les eaux souterraines gardent généralement une fraicheur constante, mais la température des eaux des surfaces varie selon plusieurs facteurs, saisonniers et autre.</a:t>
            </a:r>
          </a:p>
          <a:p>
            <a:pPr>
              <a:buNone/>
            </a:pPr>
            <a:r>
              <a:rPr lang="fr-FR" sz="1700" dirty="0" smtClean="0">
                <a:latin typeface="Times New Roman" pitchFamily="18" charset="0"/>
                <a:cs typeface="Times New Roman" pitchFamily="18" charset="0"/>
              </a:rPr>
              <a:t>La mesure de la température doit être faite sur place au moment de prélèvement à l’aide soit d’un thermomètre soit d’une sonde. </a:t>
            </a:r>
          </a:p>
          <a:p>
            <a:pPr>
              <a:buNone/>
            </a:pPr>
            <a:r>
              <a:rPr lang="fr-FR" sz="1700" dirty="0" smtClean="0">
                <a:latin typeface="Times New Roman" pitchFamily="18" charset="0"/>
                <a:cs typeface="Times New Roman" pitchFamily="18" charset="0"/>
              </a:rPr>
              <a:t>Les appareils de mesure de la conductivité ou du pH.</a:t>
            </a:r>
          </a:p>
          <a:p>
            <a:endParaRPr lang="fr-FR"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0166" y="357166"/>
            <a:ext cx="6929486" cy="2214578"/>
          </a:xfrm>
          <a:prstGeom prst="rect">
            <a:avLst/>
          </a:prstGeom>
        </p:spPr>
        <p:style>
          <a:lnRef idx="3">
            <a:schemeClr val="lt1"/>
          </a:lnRef>
          <a:fillRef idx="1003">
            <a:schemeClr val="dk1"/>
          </a:fillRef>
          <a:effectRef idx="1">
            <a:schemeClr val="accent2"/>
          </a:effectRef>
          <a:fontRef idx="minor">
            <a:schemeClr val="lt1"/>
          </a:fontRef>
        </p:style>
        <p:txBody>
          <a:bodyPr rtlCol="0" anchor="ctr"/>
          <a:lstStyle/>
          <a:p>
            <a:r>
              <a:rPr lang="fr-FR" b="1" dirty="0" smtClean="0"/>
              <a:t>Mode </a:t>
            </a:r>
            <a:r>
              <a:rPr lang="fr-FR" b="1" dirty="0"/>
              <a:t>opératoire:</a:t>
            </a:r>
            <a:endParaRPr lang="fr-FR" dirty="0"/>
          </a:p>
          <a:p>
            <a:pPr lvl="0"/>
            <a:r>
              <a:rPr lang="fr-FR" dirty="0"/>
              <a:t>L'appareille mesurant le PH-mètre, il donne également la température de l'échantillon en degré Celsius (°C).</a:t>
            </a:r>
          </a:p>
          <a:p>
            <a:pPr lvl="0"/>
            <a:r>
              <a:rPr lang="fr-FR" dirty="0"/>
              <a:t> On introduit une électrode dans l'eau étudiée.</a:t>
            </a:r>
          </a:p>
          <a:p>
            <a:pPr lvl="0"/>
            <a:r>
              <a:rPr lang="fr-FR" dirty="0"/>
              <a:t>Laissons stabiliser l'électrode pendant quelque secondes.</a:t>
            </a:r>
          </a:p>
          <a:p>
            <a:pPr algn="ctr"/>
            <a:endParaRPr lang="fr-FR" dirty="0"/>
          </a:p>
        </p:txBody>
      </p:sp>
      <p:pic>
        <p:nvPicPr>
          <p:cNvPr id="6" name="Image 5" descr="DSC_2270.jpg"/>
          <p:cNvPicPr/>
          <p:nvPr/>
        </p:nvPicPr>
        <p:blipFill>
          <a:blip r:embed="rId2" cstate="print"/>
          <a:stretch>
            <a:fillRect/>
          </a:stretch>
        </p:blipFill>
        <p:spPr>
          <a:xfrm rot="5400000">
            <a:off x="5258123" y="2814315"/>
            <a:ext cx="2828925" cy="2629535"/>
          </a:xfrm>
          <a:prstGeom prst="rect">
            <a:avLst/>
          </a:prstGeom>
        </p:spPr>
      </p:pic>
      <p:sp>
        <p:nvSpPr>
          <p:cNvPr id="2050" name="Rectangle 19"/>
          <p:cNvSpPr>
            <a:spLocks noChangeArrowheads="1"/>
          </p:cNvSpPr>
          <p:nvPr/>
        </p:nvSpPr>
        <p:spPr bwMode="auto">
          <a:xfrm>
            <a:off x="5357818" y="5643578"/>
            <a:ext cx="2667000" cy="51752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Les étapes de mesure  la température avec un conductimètre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AutoShape 18"/>
          <p:cNvSpPr>
            <a:spLocks noChangeArrowheads="1"/>
          </p:cNvSpPr>
          <p:nvPr/>
        </p:nvSpPr>
        <p:spPr bwMode="auto">
          <a:xfrm>
            <a:off x="714348" y="2786058"/>
            <a:ext cx="3122612" cy="114617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La lecture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Elle se fait directement sur l'écran de l'appareil.</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formation HACCP</Template>
  <TotalTime>131</TotalTime>
  <Words>965</Words>
  <Application>Microsoft Office PowerPoint</Application>
  <PresentationFormat>Affichage à l'écran (4:3)</PresentationFormat>
  <Paragraphs>146</Paragraphs>
  <Slides>18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Arial</vt:lpstr>
      <vt:lpstr>Calibri</vt:lpstr>
      <vt:lpstr>Symbol</vt:lpstr>
      <vt:lpstr>Times New Roman</vt:lpstr>
      <vt:lpstr>Trebuchet MS</vt:lpstr>
      <vt:lpstr>Tw Cen MT</vt:lpstr>
      <vt:lpstr>Circuit</vt:lpstr>
      <vt:lpstr>Formation ANALYSE D’EAU </vt:lpstr>
      <vt:lpstr>Présentation du formateur </vt:lpstr>
      <vt:lpstr>Plan de formation </vt:lpstr>
      <vt:lpstr>Introduction :</vt:lpstr>
      <vt:lpstr>Paramètres organoleptiques : </vt:lpstr>
      <vt:lpstr> </vt:lpstr>
      <vt:lpstr>Présentation PowerPoint</vt:lpstr>
      <vt:lpstr>Paramètre physico chimique</vt:lpstr>
      <vt:lpstr>Présentation PowerPoint</vt:lpstr>
      <vt:lpstr>Présentation PowerPoint</vt:lpstr>
      <vt:lpstr>Présentation PowerPoint</vt:lpstr>
      <vt:lpstr>3. Couleur La couleur de l'eau est le résultat de la présence de matières organiques colorées (substances chimiques, métaux ou rejets industriels).  La couleur doit être acceptable pour les consommateurs et aucun changement anormal ne doit se faire notamment une couleur inférieure ou égale à 15 mg/l de platine en référence à l'échelle pt/Co (platine/cobalt) </vt:lpstr>
      <vt:lpstr>Présentation PowerPoint</vt:lpstr>
      <vt:lpstr>Présentation PowerPoint</vt:lpstr>
      <vt:lpstr>Présentation PowerPoint</vt:lpstr>
      <vt:lpstr>Présentation PowerPoint</vt:lpstr>
      <vt:lpstr>6.Chlorures  Cl- :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ANALYSE D’EAU</dc:title>
  <dc:creator>user</dc:creator>
  <cp:lastModifiedBy>LENOVO</cp:lastModifiedBy>
  <cp:revision>23</cp:revision>
  <dcterms:created xsi:type="dcterms:W3CDTF">2023-03-02T08:26:23Z</dcterms:created>
  <dcterms:modified xsi:type="dcterms:W3CDTF">2023-03-16T10:11:23Z</dcterms:modified>
</cp:coreProperties>
</file>